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63" r:id="rId3"/>
    <p:sldId id="256" r:id="rId4"/>
    <p:sldId id="261" r:id="rId5"/>
    <p:sldId id="264" r:id="rId6"/>
    <p:sldId id="275" r:id="rId7"/>
    <p:sldId id="262" r:id="rId8"/>
    <p:sldId id="269" r:id="rId9"/>
    <p:sldId id="270" r:id="rId10"/>
    <p:sldId id="271" r:id="rId11"/>
    <p:sldId id="272" r:id="rId12"/>
    <p:sldId id="273" r:id="rId13"/>
    <p:sldId id="276" r:id="rId14"/>
    <p:sldId id="277" r:id="rId15"/>
    <p:sldId id="278" r:id="rId16"/>
    <p:sldId id="279" r:id="rId17"/>
    <p:sldId id="280" r:id="rId18"/>
    <p:sldId id="281" r:id="rId19"/>
    <p:sldId id="282" r:id="rId20"/>
    <p:sldId id="274" r:id="rId21"/>
    <p:sldId id="283" r:id="rId22"/>
    <p:sldId id="284" r:id="rId23"/>
    <p:sldId id="259" r:id="rId24"/>
    <p:sldId id="260" r:id="rId25"/>
    <p:sldId id="265" r:id="rId26"/>
    <p:sldId id="266" r:id="rId27"/>
    <p:sldId id="268"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8F16AF3-5623-4ADF-A279-DFF06AFC7B8D}" type="datetimeFigureOut">
              <a:rPr lang="en-US" smtClean="0"/>
              <a:t>10/27/2018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3765009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16AF3-5623-4ADF-A279-DFF06AFC7B8D}" type="datetimeFigureOut">
              <a:rPr lang="en-US" smtClean="0"/>
              <a:t>10/27/2018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1952319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16AF3-5623-4ADF-A279-DFF06AFC7B8D}" type="datetimeFigureOut">
              <a:rPr lang="en-US" smtClean="0"/>
              <a:t>10/27/2018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3554851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16AF3-5623-4ADF-A279-DFF06AFC7B8D}" type="datetimeFigureOut">
              <a:rPr lang="en-US" smtClean="0"/>
              <a:t>10/27/2018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22829291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8F16AF3-5623-4ADF-A279-DFF06AFC7B8D}" type="datetimeFigureOut">
              <a:rPr lang="en-US" smtClean="0"/>
              <a:t>10/27/2018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521928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8F16AF3-5623-4ADF-A279-DFF06AFC7B8D}" type="datetimeFigureOut">
              <a:rPr lang="en-US" smtClean="0"/>
              <a:t>10/27/2018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2919289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8F16AF3-5623-4ADF-A279-DFF06AFC7B8D}" type="datetimeFigureOut">
              <a:rPr lang="en-US" smtClean="0"/>
              <a:t>10/27/2018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746689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8F16AF3-5623-4ADF-A279-DFF06AFC7B8D}" type="datetimeFigureOut">
              <a:rPr lang="en-US" smtClean="0"/>
              <a:t>10/27/2018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459700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F16AF3-5623-4ADF-A279-DFF06AFC7B8D}" type="datetimeFigureOut">
              <a:rPr lang="en-US" smtClean="0"/>
              <a:t>10/27/2018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3518542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8F16AF3-5623-4ADF-A279-DFF06AFC7B8D}" type="datetimeFigureOut">
              <a:rPr lang="en-US" smtClean="0"/>
              <a:t>10/27/2018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1072175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8F16AF3-5623-4ADF-A279-DFF06AFC7B8D}" type="datetimeFigureOut">
              <a:rPr lang="en-US" smtClean="0"/>
              <a:t>10/27/2018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57A0142-7BAB-4DE7-AADA-122F852DF691}" type="slidenum">
              <a:rPr lang="en-US" smtClean="0"/>
              <a:t>‹#›</a:t>
            </a:fld>
            <a:endParaRPr lang="en-US"/>
          </a:p>
        </p:txBody>
      </p:sp>
    </p:spTree>
    <p:extLst>
      <p:ext uri="{BB962C8B-B14F-4D97-AF65-F5344CB8AC3E}">
        <p14:creationId xmlns:p14="http://schemas.microsoft.com/office/powerpoint/2010/main" val="2904143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F16AF3-5623-4ADF-A279-DFF06AFC7B8D}" type="datetimeFigureOut">
              <a:rPr lang="en-US" smtClean="0"/>
              <a:t>10/27/2018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7A0142-7BAB-4DE7-AADA-122F852DF691}" type="slidenum">
              <a:rPr lang="en-US" smtClean="0"/>
              <a:t>‹#›</a:t>
            </a:fld>
            <a:endParaRPr lang="en-US"/>
          </a:p>
        </p:txBody>
      </p:sp>
    </p:spTree>
    <p:extLst>
      <p:ext uri="{BB962C8B-B14F-4D97-AF65-F5344CB8AC3E}">
        <p14:creationId xmlns:p14="http://schemas.microsoft.com/office/powerpoint/2010/main" val="118803678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AB27835-4181-49A8-A6AB-8B260D2A50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398039" cy="6838950"/>
          </a:xfrm>
          <a:prstGeom prst="rect">
            <a:avLst/>
          </a:prstGeom>
        </p:spPr>
      </p:pic>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152400" y="4925219"/>
            <a:ext cx="12039600" cy="1655761"/>
          </a:xfrm>
        </p:spPr>
        <p:txBody>
          <a:bodyPr>
            <a:normAutofit fontScale="90000"/>
          </a:bodyPr>
          <a:lstStyle/>
          <a:p>
            <a:r>
              <a:rPr lang="en-US" sz="3600" dirty="0">
                <a:latin typeface="Eurostile" panose="020B0704020202050204" pitchFamily="34" charset="0"/>
              </a:rPr>
              <a:t>PREDICTING THE ROCK AND ROLL HALL OF FAME</a:t>
            </a:r>
            <a:br>
              <a:rPr lang="en-US" sz="3600" dirty="0">
                <a:latin typeface="Eurostile" panose="020B0704020202050204" pitchFamily="34" charset="0"/>
              </a:rPr>
            </a:br>
            <a:br>
              <a:rPr lang="en-US" sz="3200" dirty="0">
                <a:latin typeface="Eurostile" panose="020B0704020202050204" pitchFamily="34" charset="0"/>
              </a:rPr>
            </a:br>
            <a:r>
              <a:rPr lang="en-US" sz="2700" dirty="0">
                <a:latin typeface="Eurostile" panose="020B0704020202050204" pitchFamily="34" charset="0"/>
              </a:rPr>
              <a:t>Grayson Bates, Michael Borenstein and Andrew </a:t>
            </a:r>
            <a:r>
              <a:rPr lang="en-US" sz="2700" dirty="0" err="1">
                <a:latin typeface="Eurostile" panose="020B0704020202050204" pitchFamily="34" charset="0"/>
              </a:rPr>
              <a:t>Malanowski</a:t>
            </a:r>
            <a:br>
              <a:rPr lang="en-US" sz="3200" dirty="0">
                <a:latin typeface="Eurostile" panose="020B0704020202050204" pitchFamily="34" charset="0"/>
              </a:rPr>
            </a:br>
            <a:endParaRPr lang="en-US" sz="3200" dirty="0"/>
          </a:p>
        </p:txBody>
      </p:sp>
    </p:spTree>
    <p:extLst>
      <p:ext uri="{BB962C8B-B14F-4D97-AF65-F5344CB8AC3E}">
        <p14:creationId xmlns:p14="http://schemas.microsoft.com/office/powerpoint/2010/main" val="3038917193"/>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47139D-934A-4E84-AA8E-9F1E4E78F02A}"/>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a:solidFill>
                  <a:schemeClr val="bg1"/>
                </a:solidFill>
              </a:rPr>
              <a:t>Support Vector Machines	</a:t>
            </a:r>
          </a:p>
        </p:txBody>
      </p:sp>
      <p:sp>
        <p:nvSpPr>
          <p:cNvPr id="9" name="Content Placeholder 8">
            <a:extLst>
              <a:ext uri="{FF2B5EF4-FFF2-40B4-BE49-F238E27FC236}">
                <a16:creationId xmlns:a16="http://schemas.microsoft.com/office/drawing/2014/main" id="{0E8C4C7B-1AFD-47CE-98E1-CEEBA7F9F938}"/>
              </a:ext>
            </a:extLst>
          </p:cNvPr>
          <p:cNvSpPr>
            <a:spLocks noGrp="1"/>
          </p:cNvSpPr>
          <p:nvPr>
            <p:ph idx="1"/>
          </p:nvPr>
        </p:nvSpPr>
        <p:spPr>
          <a:xfrm>
            <a:off x="643468" y="2638044"/>
            <a:ext cx="3363974" cy="3415622"/>
          </a:xfrm>
        </p:spPr>
        <p:txBody>
          <a:bodyPr>
            <a:normAutofit/>
          </a:bodyPr>
          <a:lstStyle/>
          <a:p>
            <a:r>
              <a:rPr lang="en-US" sz="2000" dirty="0">
                <a:solidFill>
                  <a:schemeClr val="bg1"/>
                </a:solidFill>
              </a:rPr>
              <a:t>66% precision</a:t>
            </a:r>
          </a:p>
          <a:p>
            <a:r>
              <a:rPr lang="en-US" sz="2000" dirty="0">
                <a:solidFill>
                  <a:schemeClr val="bg1"/>
                </a:solidFill>
              </a:rPr>
              <a:t>72 correct predictions</a:t>
            </a:r>
          </a:p>
          <a:p>
            <a:r>
              <a:rPr lang="en-US" sz="2000" dirty="0">
                <a:solidFill>
                  <a:schemeClr val="bg1"/>
                </a:solidFill>
              </a:rPr>
              <a:t>36 incorrect predictions</a:t>
            </a:r>
          </a:p>
          <a:p>
            <a:r>
              <a:rPr lang="en-US" sz="2000" dirty="0">
                <a:solidFill>
                  <a:schemeClr val="bg1"/>
                </a:solidFill>
              </a:rPr>
              <a:t>Conclusion: We need a better model!</a:t>
            </a:r>
          </a:p>
        </p:txBody>
      </p:sp>
      <p:pic>
        <p:nvPicPr>
          <p:cNvPr id="7" name="Content Placeholder 3">
            <a:extLst>
              <a:ext uri="{FF2B5EF4-FFF2-40B4-BE49-F238E27FC236}">
                <a16:creationId xmlns:a16="http://schemas.microsoft.com/office/drawing/2014/main" id="{84ECB635-DCD4-4013-9174-59CCAF8C72B7}"/>
              </a:ext>
            </a:extLst>
          </p:cNvPr>
          <p:cNvPicPr>
            <a:picLocks noChangeAspect="1"/>
          </p:cNvPicPr>
          <p:nvPr/>
        </p:nvPicPr>
        <p:blipFill>
          <a:blip r:embed="rId2"/>
          <a:stretch>
            <a:fillRect/>
          </a:stretch>
        </p:blipFill>
        <p:spPr>
          <a:xfrm>
            <a:off x="5297763" y="1698363"/>
            <a:ext cx="6250769" cy="3300406"/>
          </a:xfrm>
          <a:prstGeom prst="rect">
            <a:avLst/>
          </a:prstGeom>
        </p:spPr>
      </p:pic>
    </p:spTree>
    <p:extLst>
      <p:ext uri="{BB962C8B-B14F-4D97-AF65-F5344CB8AC3E}">
        <p14:creationId xmlns:p14="http://schemas.microsoft.com/office/powerpoint/2010/main" val="3174073063"/>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6E8D887-0CAB-4979-B5B2-1ADDFD7F7098}"/>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a:solidFill>
                  <a:schemeClr val="bg1"/>
                </a:solidFill>
              </a:rPr>
              <a:t>Logistic Regression  			</a:t>
            </a:r>
            <a:endParaRPr lang="en-US" sz="2800" dirty="0">
              <a:solidFill>
                <a:schemeClr val="bg1"/>
              </a:solidFill>
            </a:endParaRPr>
          </a:p>
        </p:txBody>
      </p:sp>
      <p:sp>
        <p:nvSpPr>
          <p:cNvPr id="11" name="Content Placeholder 10">
            <a:extLst>
              <a:ext uri="{FF2B5EF4-FFF2-40B4-BE49-F238E27FC236}">
                <a16:creationId xmlns:a16="http://schemas.microsoft.com/office/drawing/2014/main" id="{C4A03F4F-FAC6-4647-9602-2462F4627497}"/>
              </a:ext>
            </a:extLst>
          </p:cNvPr>
          <p:cNvSpPr>
            <a:spLocks noGrp="1"/>
          </p:cNvSpPr>
          <p:nvPr>
            <p:ph idx="1"/>
          </p:nvPr>
        </p:nvSpPr>
        <p:spPr>
          <a:xfrm>
            <a:off x="643468" y="2638044"/>
            <a:ext cx="3363974" cy="3415622"/>
          </a:xfrm>
        </p:spPr>
        <p:txBody>
          <a:bodyPr>
            <a:normAutofit/>
          </a:bodyPr>
          <a:lstStyle/>
          <a:p>
            <a:r>
              <a:rPr lang="en-US" sz="2000" dirty="0">
                <a:solidFill>
                  <a:schemeClr val="bg1"/>
                </a:solidFill>
              </a:rPr>
              <a:t>68% precision</a:t>
            </a:r>
          </a:p>
          <a:p>
            <a:r>
              <a:rPr lang="en-US" sz="2000" dirty="0">
                <a:solidFill>
                  <a:schemeClr val="bg1"/>
                </a:solidFill>
              </a:rPr>
              <a:t>74 correct predictions </a:t>
            </a:r>
          </a:p>
          <a:p>
            <a:r>
              <a:rPr lang="en-US" sz="2000" dirty="0">
                <a:solidFill>
                  <a:schemeClr val="bg1"/>
                </a:solidFill>
              </a:rPr>
              <a:t>34 incorrect predictions</a:t>
            </a:r>
          </a:p>
          <a:p>
            <a:r>
              <a:rPr lang="en-US" sz="2000" dirty="0">
                <a:solidFill>
                  <a:schemeClr val="bg1"/>
                </a:solidFill>
              </a:rPr>
              <a:t>A decent score, but we still wanted a better performing algorithm! </a:t>
            </a:r>
          </a:p>
        </p:txBody>
      </p:sp>
      <p:pic>
        <p:nvPicPr>
          <p:cNvPr id="9" name="Content Placeholder 5">
            <a:extLst>
              <a:ext uri="{FF2B5EF4-FFF2-40B4-BE49-F238E27FC236}">
                <a16:creationId xmlns:a16="http://schemas.microsoft.com/office/drawing/2014/main" id="{31AAB94C-1B6F-43BF-83C5-19522F8A4441}"/>
              </a:ext>
            </a:extLst>
          </p:cNvPr>
          <p:cNvPicPr>
            <a:picLocks noChangeAspect="1"/>
          </p:cNvPicPr>
          <p:nvPr/>
        </p:nvPicPr>
        <p:blipFill>
          <a:blip r:embed="rId2"/>
          <a:stretch>
            <a:fillRect/>
          </a:stretch>
        </p:blipFill>
        <p:spPr>
          <a:xfrm>
            <a:off x="5297763" y="1640023"/>
            <a:ext cx="6250769" cy="3417087"/>
          </a:xfrm>
          <a:prstGeom prst="rect">
            <a:avLst/>
          </a:prstGeom>
        </p:spPr>
      </p:pic>
    </p:spTree>
    <p:extLst>
      <p:ext uri="{BB962C8B-B14F-4D97-AF65-F5344CB8AC3E}">
        <p14:creationId xmlns:p14="http://schemas.microsoft.com/office/powerpoint/2010/main" val="1325088856"/>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E8DAC2E-C9DC-4987-9C8F-B8DC90C6B564}"/>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a:solidFill>
                  <a:schemeClr val="bg1"/>
                </a:solidFill>
              </a:rPr>
              <a:t>Naive Bayes </a:t>
            </a:r>
          </a:p>
        </p:txBody>
      </p:sp>
      <p:sp>
        <p:nvSpPr>
          <p:cNvPr id="9" name="Content Placeholder 8">
            <a:extLst>
              <a:ext uri="{FF2B5EF4-FFF2-40B4-BE49-F238E27FC236}">
                <a16:creationId xmlns:a16="http://schemas.microsoft.com/office/drawing/2014/main" id="{D90C502B-C88C-4581-B6AE-DBA3EBEF6A8A}"/>
              </a:ext>
            </a:extLst>
          </p:cNvPr>
          <p:cNvSpPr>
            <a:spLocks noGrp="1"/>
          </p:cNvSpPr>
          <p:nvPr>
            <p:ph idx="1"/>
          </p:nvPr>
        </p:nvSpPr>
        <p:spPr>
          <a:xfrm>
            <a:off x="643468" y="2638044"/>
            <a:ext cx="3363974" cy="3415622"/>
          </a:xfrm>
        </p:spPr>
        <p:txBody>
          <a:bodyPr>
            <a:normAutofit/>
          </a:bodyPr>
          <a:lstStyle/>
          <a:p>
            <a:r>
              <a:rPr lang="en-US" sz="2000" dirty="0">
                <a:solidFill>
                  <a:schemeClr val="bg1"/>
                </a:solidFill>
              </a:rPr>
              <a:t>Precision of 69%</a:t>
            </a:r>
          </a:p>
          <a:p>
            <a:r>
              <a:rPr lang="en-US" sz="2000" dirty="0">
                <a:solidFill>
                  <a:schemeClr val="bg1"/>
                </a:solidFill>
              </a:rPr>
              <a:t>68 correct predictions</a:t>
            </a:r>
          </a:p>
          <a:p>
            <a:r>
              <a:rPr lang="en-US" sz="2000" dirty="0">
                <a:solidFill>
                  <a:schemeClr val="bg1"/>
                </a:solidFill>
              </a:rPr>
              <a:t>40 incorrect predictions</a:t>
            </a:r>
          </a:p>
          <a:p>
            <a:r>
              <a:rPr lang="en-US" sz="2000" dirty="0">
                <a:solidFill>
                  <a:schemeClr val="bg1"/>
                </a:solidFill>
              </a:rPr>
              <a:t>Getting there, but we wanted our model to at least get us into the 70s. </a:t>
            </a:r>
          </a:p>
        </p:txBody>
      </p:sp>
      <p:pic>
        <p:nvPicPr>
          <p:cNvPr id="7" name="Content Placeholder 3">
            <a:extLst>
              <a:ext uri="{FF2B5EF4-FFF2-40B4-BE49-F238E27FC236}">
                <a16:creationId xmlns:a16="http://schemas.microsoft.com/office/drawing/2014/main" id="{38713225-7DE8-4DF3-B0BA-0E1E45232913}"/>
              </a:ext>
            </a:extLst>
          </p:cNvPr>
          <p:cNvPicPr>
            <a:picLocks noChangeAspect="1"/>
          </p:cNvPicPr>
          <p:nvPr/>
        </p:nvPicPr>
        <p:blipFill>
          <a:blip r:embed="rId2"/>
          <a:stretch>
            <a:fillRect/>
          </a:stretch>
        </p:blipFill>
        <p:spPr>
          <a:xfrm>
            <a:off x="5297763" y="1718662"/>
            <a:ext cx="6250769" cy="3259809"/>
          </a:xfrm>
          <a:prstGeom prst="rect">
            <a:avLst/>
          </a:prstGeom>
        </p:spPr>
      </p:pic>
    </p:spTree>
    <p:extLst>
      <p:ext uri="{BB962C8B-B14F-4D97-AF65-F5344CB8AC3E}">
        <p14:creationId xmlns:p14="http://schemas.microsoft.com/office/powerpoint/2010/main" val="376020804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numCol="3">
            <a:normAutofit/>
          </a:bodyPr>
          <a:lstStyle/>
          <a:p>
            <a:pPr lvl="0"/>
            <a:endParaRPr lang="en-US" dirty="0"/>
          </a:p>
          <a:p>
            <a:pPr algn="l"/>
            <a:endParaRPr lang="en-US" dirty="0"/>
          </a:p>
          <a:p>
            <a:pPr marL="4000500" lvl="8"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3"/>
          <a:stretch>
            <a:fillRect/>
          </a:stretch>
        </p:blipFill>
        <p:spPr>
          <a:xfrm>
            <a:off x="3900260" y="7937"/>
            <a:ext cx="8020050" cy="6715125"/>
          </a:xfrm>
          <a:prstGeom prst="rect">
            <a:avLst/>
          </a:prstGeom>
        </p:spPr>
      </p:pic>
    </p:spTree>
    <p:extLst>
      <p:ext uri="{BB962C8B-B14F-4D97-AF65-F5344CB8AC3E}">
        <p14:creationId xmlns:p14="http://schemas.microsoft.com/office/powerpoint/2010/main" val="111836895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1764477" y="5404216"/>
            <a:ext cx="8853713" cy="798286"/>
          </a:xfrm>
        </p:spPr>
        <p:txBody>
          <a:bodyPr numCol="3">
            <a:noAutofit/>
          </a:bodyPr>
          <a:lstStyle/>
          <a:p>
            <a:pPr lvl="0"/>
            <a:endParaRPr lang="en-US" sz="4400" dirty="0">
              <a:latin typeface="Eurostile"/>
            </a:endParaRPr>
          </a:p>
          <a:p>
            <a:pPr algn="l"/>
            <a:r>
              <a:rPr lang="en-US" sz="4400" dirty="0">
                <a:latin typeface="Eurostile"/>
              </a:rPr>
              <a:t>Too good to be true?</a:t>
            </a:r>
          </a:p>
          <a:p>
            <a:pPr lvl="8" algn="l"/>
            <a:endParaRPr lang="en-US" sz="4400" dirty="0">
              <a:latin typeface="Eurostile"/>
            </a:endParaRPr>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p:cNvSpPr txBox="1"/>
          <p:nvPr/>
        </p:nvSpPr>
        <p:spPr>
          <a:xfrm>
            <a:off x="3991429" y="400050"/>
            <a:ext cx="7532914" cy="1446550"/>
          </a:xfrm>
          <a:prstGeom prst="rect">
            <a:avLst/>
          </a:prstGeom>
          <a:noFill/>
        </p:spPr>
        <p:txBody>
          <a:bodyPr wrap="square" rtlCol="0">
            <a:spAutoFit/>
          </a:bodyPr>
          <a:lstStyle/>
          <a:p>
            <a:r>
              <a:rPr lang="en-US" sz="4400" dirty="0">
                <a:latin typeface="Eurostile"/>
              </a:rPr>
              <a:t>Optimizing Our Chosen Model…</a:t>
            </a:r>
          </a:p>
        </p:txBody>
      </p:sp>
      <p:pic>
        <p:nvPicPr>
          <p:cNvPr id="10" name="Picture 9"/>
          <p:cNvPicPr>
            <a:picLocks noChangeAspect="1"/>
          </p:cNvPicPr>
          <p:nvPr/>
        </p:nvPicPr>
        <p:blipFill>
          <a:blip r:embed="rId3"/>
          <a:stretch>
            <a:fillRect/>
          </a:stretch>
        </p:blipFill>
        <p:spPr>
          <a:xfrm>
            <a:off x="6977437" y="2365514"/>
            <a:ext cx="4100324" cy="3038702"/>
          </a:xfrm>
          <a:prstGeom prst="rect">
            <a:avLst/>
          </a:prstGeom>
        </p:spPr>
      </p:pic>
      <p:pic>
        <p:nvPicPr>
          <p:cNvPr id="11" name="Picture 10"/>
          <p:cNvPicPr>
            <a:picLocks noChangeAspect="1"/>
          </p:cNvPicPr>
          <p:nvPr/>
        </p:nvPicPr>
        <p:blipFill>
          <a:blip r:embed="rId4"/>
          <a:stretch>
            <a:fillRect/>
          </a:stretch>
        </p:blipFill>
        <p:spPr>
          <a:xfrm>
            <a:off x="1126156" y="3064469"/>
            <a:ext cx="4876800" cy="1762125"/>
          </a:xfrm>
          <a:prstGeom prst="rect">
            <a:avLst/>
          </a:prstGeom>
        </p:spPr>
      </p:pic>
    </p:spTree>
    <p:extLst>
      <p:ext uri="{BB962C8B-B14F-4D97-AF65-F5344CB8AC3E}">
        <p14:creationId xmlns:p14="http://schemas.microsoft.com/office/powerpoint/2010/main" val="359723279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1494971" y="5500914"/>
            <a:ext cx="8853713" cy="798286"/>
          </a:xfrm>
        </p:spPr>
        <p:txBody>
          <a:bodyPr numCol="3">
            <a:noAutofit/>
          </a:bodyPr>
          <a:lstStyle/>
          <a:p>
            <a:pPr lvl="0"/>
            <a:endParaRPr lang="en-US" sz="4400" dirty="0">
              <a:latin typeface="Eurostile"/>
            </a:endParaRPr>
          </a:p>
          <a:p>
            <a:pPr lvl="8" algn="l"/>
            <a:endParaRPr lang="en-US" sz="4400" dirty="0">
              <a:latin typeface="Eurostile"/>
            </a:endParaRPr>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p:cNvSpPr txBox="1"/>
          <p:nvPr/>
        </p:nvSpPr>
        <p:spPr>
          <a:xfrm>
            <a:off x="3924980" y="400050"/>
            <a:ext cx="7532914" cy="769441"/>
          </a:xfrm>
          <a:prstGeom prst="rect">
            <a:avLst/>
          </a:prstGeom>
          <a:noFill/>
        </p:spPr>
        <p:txBody>
          <a:bodyPr wrap="square" rtlCol="0">
            <a:spAutoFit/>
          </a:bodyPr>
          <a:lstStyle/>
          <a:p>
            <a:r>
              <a:rPr lang="en-US" sz="4400" dirty="0">
                <a:latin typeface="Eurostile"/>
              </a:rPr>
              <a:t>Too much confidence</a:t>
            </a:r>
          </a:p>
        </p:txBody>
      </p:sp>
      <p:pic>
        <p:nvPicPr>
          <p:cNvPr id="6" name="Picture 5"/>
          <p:cNvPicPr>
            <a:picLocks noChangeAspect="1"/>
          </p:cNvPicPr>
          <p:nvPr/>
        </p:nvPicPr>
        <p:blipFill>
          <a:blip r:embed="rId3"/>
          <a:stretch>
            <a:fillRect/>
          </a:stretch>
        </p:blipFill>
        <p:spPr>
          <a:xfrm>
            <a:off x="5144404" y="1718078"/>
            <a:ext cx="3905250" cy="4362450"/>
          </a:xfrm>
          <a:prstGeom prst="rect">
            <a:avLst/>
          </a:prstGeom>
        </p:spPr>
      </p:pic>
    </p:spTree>
    <p:extLst>
      <p:ext uri="{BB962C8B-B14F-4D97-AF65-F5344CB8AC3E}">
        <p14:creationId xmlns:p14="http://schemas.microsoft.com/office/powerpoint/2010/main" val="87245460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1494971" y="5500914"/>
            <a:ext cx="8853713" cy="798286"/>
          </a:xfrm>
        </p:spPr>
        <p:txBody>
          <a:bodyPr numCol="3">
            <a:noAutofit/>
          </a:bodyPr>
          <a:lstStyle/>
          <a:p>
            <a:pPr lvl="0"/>
            <a:endParaRPr lang="en-US" sz="4400" dirty="0">
              <a:latin typeface="Eurostile"/>
            </a:endParaRPr>
          </a:p>
          <a:p>
            <a:pPr lvl="8" algn="l"/>
            <a:endParaRPr lang="en-US" sz="4400" dirty="0">
              <a:latin typeface="Eurostile"/>
            </a:endParaRPr>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56" y="148165"/>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p:cNvSpPr txBox="1"/>
          <p:nvPr/>
        </p:nvSpPr>
        <p:spPr>
          <a:xfrm>
            <a:off x="4162425" y="219631"/>
            <a:ext cx="7532914" cy="769441"/>
          </a:xfrm>
          <a:prstGeom prst="rect">
            <a:avLst/>
          </a:prstGeom>
          <a:noFill/>
        </p:spPr>
        <p:txBody>
          <a:bodyPr wrap="square" rtlCol="0">
            <a:spAutoFit/>
          </a:bodyPr>
          <a:lstStyle/>
          <a:p>
            <a:r>
              <a:rPr lang="en-US" sz="4400" dirty="0">
                <a:latin typeface="Eurostile"/>
              </a:rPr>
              <a:t># of Years Nominated</a:t>
            </a:r>
          </a:p>
        </p:txBody>
      </p:sp>
      <p:pic>
        <p:nvPicPr>
          <p:cNvPr id="7" name="Picture 6"/>
          <p:cNvPicPr>
            <a:picLocks noChangeAspect="1"/>
          </p:cNvPicPr>
          <p:nvPr/>
        </p:nvPicPr>
        <p:blipFill>
          <a:blip r:embed="rId3"/>
          <a:stretch>
            <a:fillRect/>
          </a:stretch>
        </p:blipFill>
        <p:spPr>
          <a:xfrm>
            <a:off x="8142822" y="2055811"/>
            <a:ext cx="3933825" cy="4333875"/>
          </a:xfrm>
          <a:prstGeom prst="rect">
            <a:avLst/>
          </a:prstGeom>
        </p:spPr>
      </p:pic>
      <p:pic>
        <p:nvPicPr>
          <p:cNvPr id="10" name="Picture 9"/>
          <p:cNvPicPr>
            <a:picLocks noChangeAspect="1"/>
          </p:cNvPicPr>
          <p:nvPr/>
        </p:nvPicPr>
        <p:blipFill>
          <a:blip r:embed="rId4"/>
          <a:stretch>
            <a:fillRect/>
          </a:stretch>
        </p:blipFill>
        <p:spPr>
          <a:xfrm>
            <a:off x="155575" y="3609474"/>
            <a:ext cx="4368544" cy="3139338"/>
          </a:xfrm>
          <a:prstGeom prst="rect">
            <a:avLst/>
          </a:prstGeom>
        </p:spPr>
      </p:pic>
      <p:pic>
        <p:nvPicPr>
          <p:cNvPr id="11" name="Picture 10"/>
          <p:cNvPicPr>
            <a:picLocks noChangeAspect="1"/>
          </p:cNvPicPr>
          <p:nvPr/>
        </p:nvPicPr>
        <p:blipFill>
          <a:blip r:embed="rId5"/>
          <a:stretch>
            <a:fillRect/>
          </a:stretch>
        </p:blipFill>
        <p:spPr>
          <a:xfrm>
            <a:off x="3429852" y="1607144"/>
            <a:ext cx="4581525" cy="1752600"/>
          </a:xfrm>
          <a:prstGeom prst="rect">
            <a:avLst/>
          </a:prstGeom>
        </p:spPr>
      </p:pic>
    </p:spTree>
    <p:extLst>
      <p:ext uri="{BB962C8B-B14F-4D97-AF65-F5344CB8AC3E}">
        <p14:creationId xmlns:p14="http://schemas.microsoft.com/office/powerpoint/2010/main" val="381090511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1494971" y="5500914"/>
            <a:ext cx="8853713" cy="798286"/>
          </a:xfrm>
        </p:spPr>
        <p:txBody>
          <a:bodyPr numCol="3">
            <a:noAutofit/>
          </a:bodyPr>
          <a:lstStyle/>
          <a:p>
            <a:pPr lvl="0"/>
            <a:endParaRPr lang="en-US" sz="4400" dirty="0">
              <a:latin typeface="Eurostile"/>
            </a:endParaRPr>
          </a:p>
          <a:p>
            <a:pPr lvl="8" algn="l"/>
            <a:endParaRPr lang="en-US" sz="4400" dirty="0">
              <a:latin typeface="Eurostile"/>
            </a:endParaRPr>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56" y="148165"/>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p:cNvSpPr txBox="1"/>
          <p:nvPr/>
        </p:nvSpPr>
        <p:spPr>
          <a:xfrm>
            <a:off x="4162425" y="219631"/>
            <a:ext cx="7532914" cy="769441"/>
          </a:xfrm>
          <a:prstGeom prst="rect">
            <a:avLst/>
          </a:prstGeom>
          <a:noFill/>
        </p:spPr>
        <p:txBody>
          <a:bodyPr wrap="square" rtlCol="0">
            <a:spAutoFit/>
          </a:bodyPr>
          <a:lstStyle/>
          <a:p>
            <a:r>
              <a:rPr lang="en-US" sz="4400" dirty="0">
                <a:latin typeface="Eurostile"/>
              </a:rPr>
              <a:t>Highest Position</a:t>
            </a:r>
          </a:p>
        </p:txBody>
      </p:sp>
      <p:pic>
        <p:nvPicPr>
          <p:cNvPr id="6" name="Picture 5"/>
          <p:cNvPicPr>
            <a:picLocks noChangeAspect="1"/>
          </p:cNvPicPr>
          <p:nvPr/>
        </p:nvPicPr>
        <p:blipFill>
          <a:blip r:embed="rId3"/>
          <a:stretch>
            <a:fillRect/>
          </a:stretch>
        </p:blipFill>
        <p:spPr>
          <a:xfrm>
            <a:off x="8200373" y="1975255"/>
            <a:ext cx="3895725" cy="4352925"/>
          </a:xfrm>
          <a:prstGeom prst="rect">
            <a:avLst/>
          </a:prstGeom>
        </p:spPr>
      </p:pic>
      <p:pic>
        <p:nvPicPr>
          <p:cNvPr id="9" name="Picture 8"/>
          <p:cNvPicPr>
            <a:picLocks noChangeAspect="1"/>
          </p:cNvPicPr>
          <p:nvPr/>
        </p:nvPicPr>
        <p:blipFill>
          <a:blip r:embed="rId4"/>
          <a:stretch>
            <a:fillRect/>
          </a:stretch>
        </p:blipFill>
        <p:spPr>
          <a:xfrm>
            <a:off x="3574256" y="1460603"/>
            <a:ext cx="4277301" cy="1545292"/>
          </a:xfrm>
          <a:prstGeom prst="rect">
            <a:avLst/>
          </a:prstGeom>
        </p:spPr>
      </p:pic>
      <p:pic>
        <p:nvPicPr>
          <p:cNvPr id="12" name="Picture 11"/>
          <p:cNvPicPr>
            <a:picLocks noChangeAspect="1"/>
          </p:cNvPicPr>
          <p:nvPr/>
        </p:nvPicPr>
        <p:blipFill>
          <a:blip r:embed="rId5"/>
          <a:stretch>
            <a:fillRect/>
          </a:stretch>
        </p:blipFill>
        <p:spPr>
          <a:xfrm>
            <a:off x="682191" y="3299988"/>
            <a:ext cx="4648200" cy="3371850"/>
          </a:xfrm>
          <a:prstGeom prst="rect">
            <a:avLst/>
          </a:prstGeom>
        </p:spPr>
      </p:pic>
    </p:spTree>
    <p:extLst>
      <p:ext uri="{BB962C8B-B14F-4D97-AF65-F5344CB8AC3E}">
        <p14:creationId xmlns:p14="http://schemas.microsoft.com/office/powerpoint/2010/main" val="88744133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p:cNvSpPr txBox="1"/>
          <p:nvPr/>
        </p:nvSpPr>
        <p:spPr>
          <a:xfrm>
            <a:off x="4281715" y="1286370"/>
            <a:ext cx="7532914" cy="769441"/>
          </a:xfrm>
          <a:prstGeom prst="rect">
            <a:avLst/>
          </a:prstGeom>
          <a:noFill/>
        </p:spPr>
        <p:txBody>
          <a:bodyPr wrap="square" rtlCol="0">
            <a:spAutoFit/>
          </a:bodyPr>
          <a:lstStyle/>
          <a:p>
            <a:r>
              <a:rPr lang="en-US" sz="4400" dirty="0">
                <a:latin typeface="Eurostile"/>
              </a:rPr>
              <a:t>Decision Tree</a:t>
            </a:r>
          </a:p>
        </p:txBody>
      </p:sp>
      <p:pic>
        <p:nvPicPr>
          <p:cNvPr id="6" name="Picture 5"/>
          <p:cNvPicPr>
            <a:picLocks noChangeAspect="1"/>
          </p:cNvPicPr>
          <p:nvPr/>
        </p:nvPicPr>
        <p:blipFill>
          <a:blip r:embed="rId3"/>
          <a:stretch>
            <a:fillRect/>
          </a:stretch>
        </p:blipFill>
        <p:spPr>
          <a:xfrm>
            <a:off x="3280682" y="3499463"/>
            <a:ext cx="5776232" cy="1650352"/>
          </a:xfrm>
          <a:prstGeom prst="rect">
            <a:avLst/>
          </a:prstGeom>
        </p:spPr>
      </p:pic>
      <p:sp>
        <p:nvSpPr>
          <p:cNvPr id="7" name="Subtitle 6"/>
          <p:cNvSpPr>
            <a:spLocks noGrp="1"/>
          </p:cNvSpPr>
          <p:nvPr>
            <p:ph type="subTitle" idx="1"/>
          </p:nvPr>
        </p:nvSpPr>
        <p:spPr>
          <a:xfrm>
            <a:off x="1451429" y="4473660"/>
            <a:ext cx="9144000" cy="1655762"/>
          </a:xfrm>
        </p:spPr>
        <p:txBody>
          <a:bodyPr/>
          <a:lstStyle/>
          <a:p>
            <a:endParaRPr lang="en-US" dirty="0"/>
          </a:p>
        </p:txBody>
      </p:sp>
    </p:spTree>
    <p:extLst>
      <p:ext uri="{BB962C8B-B14F-4D97-AF65-F5344CB8AC3E}">
        <p14:creationId xmlns:p14="http://schemas.microsoft.com/office/powerpoint/2010/main" val="20834830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numCol="3">
            <a:normAutofit/>
          </a:bodyPr>
          <a:lstStyle/>
          <a:p>
            <a:pPr lvl="0"/>
            <a:endParaRPr lang="en-US" dirty="0"/>
          </a:p>
          <a:p>
            <a:pPr algn="l"/>
            <a:endParaRPr lang="en-US" dirty="0"/>
          </a:p>
          <a:p>
            <a:pPr marL="4000500" lvl="8" indent="-342900" algn="l">
              <a:buFont typeface="Arial" panose="020B0604020202020204" pitchFamily="34" charset="0"/>
              <a:buChar char="•"/>
            </a:pPr>
            <a:endParaRPr lang="en-US" dirty="0"/>
          </a:p>
        </p:txBody>
      </p:sp>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2"/>
          <a:stretch>
            <a:fillRect/>
          </a:stretch>
        </p:blipFill>
        <p:spPr>
          <a:xfrm>
            <a:off x="905522" y="160338"/>
            <a:ext cx="10479786" cy="6487900"/>
          </a:xfrm>
          <a:prstGeom prst="rect">
            <a:avLst/>
          </a:prstGeom>
        </p:spPr>
      </p:pic>
    </p:spTree>
    <p:extLst>
      <p:ext uri="{BB962C8B-B14F-4D97-AF65-F5344CB8AC3E}">
        <p14:creationId xmlns:p14="http://schemas.microsoft.com/office/powerpoint/2010/main" val="421450469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r>
              <a:rPr lang="en-US" sz="6700" dirty="0">
                <a:latin typeface="Eurostile" panose="020B0704020202050204" pitchFamily="34" charset="0"/>
              </a:rPr>
              <a:t>HALL OF FAME?</a:t>
            </a:r>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a:normAutofit/>
          </a:bodyPr>
          <a:lstStyle/>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latin typeface="Eurostile" panose="020B0704020202050204" pitchFamily="34" charset="0"/>
              </a:rPr>
              <a:t>“Writing about music is like dancing </a:t>
            </a:r>
            <a:r>
              <a:rPr lang="en-US">
                <a:latin typeface="Eurostile" panose="020B0704020202050204" pitchFamily="34" charset="0"/>
              </a:rPr>
              <a:t>about architecture.” </a:t>
            </a:r>
            <a:endParaRPr lang="en-US" dirty="0">
              <a:latin typeface="Eurostile" panose="020B0704020202050204" pitchFamily="34" charset="0"/>
            </a:endParaRPr>
          </a:p>
          <a:p>
            <a:pPr algn="l"/>
            <a:r>
              <a:rPr lang="en-US" dirty="0">
                <a:latin typeface="Eurostile" panose="020B0704020202050204" pitchFamily="34" charset="0"/>
              </a:rPr>
              <a:t>           – attributed to various sources</a:t>
            </a:r>
          </a:p>
          <a:p>
            <a:pPr algn="l"/>
            <a:endParaRPr lang="en-US" dirty="0">
              <a:latin typeface="Eurostile" panose="020B0704020202050204" pitchFamily="34" charset="0"/>
            </a:endParaRPr>
          </a:p>
          <a:p>
            <a:pPr marL="342900" indent="-342900" algn="l">
              <a:buFont typeface="Arial" panose="020B0604020202020204" pitchFamily="34" charset="0"/>
              <a:buChar char="•"/>
            </a:pPr>
            <a:r>
              <a:rPr lang="en-US" dirty="0">
                <a:latin typeface="Eurostile" panose="020B0704020202050204" pitchFamily="34" charset="0"/>
              </a:rPr>
              <a:t>Unlike a sports hall of fame, where you can cite statistics like home runs or sacks, how do you qualify musical artists for induction?  Can statistical analysis be applied?</a:t>
            </a:r>
          </a:p>
          <a:p>
            <a:pPr marL="342900"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96134299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numCol="3">
            <a:normAutofit/>
          </a:bodyPr>
          <a:lstStyle/>
          <a:p>
            <a:pPr lvl="0"/>
            <a:endParaRPr lang="en-US" dirty="0"/>
          </a:p>
          <a:p>
            <a:pPr algn="l"/>
            <a:endParaRPr lang="en-US" dirty="0"/>
          </a:p>
          <a:p>
            <a:pPr marL="4000500" lvl="8" indent="-342900" algn="l">
              <a:buFont typeface="Arial" panose="020B0604020202020204" pitchFamily="34" charset="0"/>
              <a:buChar char="•"/>
            </a:pPr>
            <a:endParaRPr lang="en-US" dirty="0"/>
          </a:p>
        </p:txBody>
      </p:sp>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2"/>
          <a:stretch>
            <a:fillRect/>
          </a:stretch>
        </p:blipFill>
        <p:spPr>
          <a:xfrm>
            <a:off x="460375" y="288354"/>
            <a:ext cx="10923290" cy="6297612"/>
          </a:xfrm>
          <a:prstGeom prst="rect">
            <a:avLst/>
          </a:prstGeom>
        </p:spPr>
      </p:pic>
    </p:spTree>
    <p:extLst>
      <p:ext uri="{BB962C8B-B14F-4D97-AF65-F5344CB8AC3E}">
        <p14:creationId xmlns:p14="http://schemas.microsoft.com/office/powerpoint/2010/main" val="362869987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numCol="3">
            <a:normAutofit/>
          </a:bodyPr>
          <a:lstStyle/>
          <a:p>
            <a:pPr lvl="0"/>
            <a:endParaRPr lang="en-US" dirty="0"/>
          </a:p>
          <a:p>
            <a:pPr algn="l"/>
            <a:endParaRPr lang="en-US" dirty="0"/>
          </a:p>
          <a:p>
            <a:pPr marL="4000500" lvl="8" indent="-342900" algn="l">
              <a:buFont typeface="Arial" panose="020B0604020202020204" pitchFamily="34" charset="0"/>
              <a:buChar char="•"/>
            </a:pPr>
            <a:endParaRPr lang="en-US" dirty="0"/>
          </a:p>
        </p:txBody>
      </p:sp>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2"/>
          <a:stretch>
            <a:fillRect/>
          </a:stretch>
        </p:blipFill>
        <p:spPr>
          <a:xfrm>
            <a:off x="233341" y="299784"/>
            <a:ext cx="11659289" cy="6158166"/>
          </a:xfrm>
          <a:prstGeom prst="rect">
            <a:avLst/>
          </a:prstGeom>
        </p:spPr>
      </p:pic>
    </p:spTree>
    <p:extLst>
      <p:ext uri="{BB962C8B-B14F-4D97-AF65-F5344CB8AC3E}">
        <p14:creationId xmlns:p14="http://schemas.microsoft.com/office/powerpoint/2010/main" val="391167676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br>
              <a:rPr lang="en-US" dirty="0"/>
            </a:b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
        <p:nvSpPr>
          <p:cNvPr id="4" name="AutoShape 2" descr="data:image/png;base64,iVBORw0KGgoAAAANSUhEUgAABdAAAAWYCAYAAAC2wOSQAAAABHNCSVQICAgIfAhkiAAAAAlwSFlzAAALEgAACxIB0t1+/AAAADl0RVh0U29mdHdhcmUAbWF0cGxvdGxpYiB2ZXJzaW9uIDIuMi4yLCBodHRwOi8vbWF0cGxvdGxpYi5vcmcvhp/UCwAAIABJREFUeJzs3Xt8VOWdP/DPc2bmzCXBkmBWLhJSFKWAATTaahesbWmt7hJBvICvrZda63rptitUWDagSf2piHZ/bb2sba26K2ihIvSn6zYVFVptFcEgUCqIEbkaSFCSuZ/z/P6YC3M5ZzKTZC4n83m/XvOa5DAzOZzzfZ55znOe5/sIKSWIiIiIiIiIiIiIiCiZUuwdICIiIiIiIiIiIiIqRexAJyIiIiIiIiIiIiIywA50IiIiIiIiIiIiIiID7EAnIiIiIiIiIiIiIjLADnQiIiIiIiIiIiIiIgPsQCciIiIiIiIiIiIiMsAOdCIiIiIiIiIiIiIiA+xAJyIiIiIiIiIiIiIywA50IiIiIiIiIiIiIiIDg7YD/eKLL5YA+OBjoB4Fw9jlY4AfBcPY5SMPj4Jg7PKRh0dBMHb5yMOjYBi/fAzwo2AYu3zk4VEQjF0+8vAoG4O2A/3IkSPF3gWiPmHsklUxdsmqGLtkVYxdsjLGL1kVY5esirFL1HeDtgOdiIiIiIiIiIiIiKg/2IFORERERERERERERGSAHehERERERERERERERAby1oEuhHhCCPGJEGJbwrYHhBA7hRBbhRBrhBBDo9vrhBA+IcS70cdjCe85RwjxnhBitxDip0IIka99JiIiIiIiIiIiIiKKyecI9CcBXJyyrRXAJCllPYD3ASxK+LcPpJRToo+bE7Y/CuAmAOOij9TPJCIiIiIiIiIiIiIacHnrQJdSbgDQmbLt91LKcPTXPwM4NdNnCCFGADhJSvmmlFICeBrAZfnYXyIiq9B1CW8gDF1Gn3VZ7F2iMsVYLB8811QKGIdE1sdyTL1hjBAVD8ufOXsR//YNAJ5L+P3zQogtAD4D8O9Syo0ARgHYl/CafdFthoQQNyEyWh21tbUDvsNE+cLYpWzpukSXN4imVVvRtrcLk2ur0HJFPao8KhSl8BmuGLvlq9RiMVeM3exZ/VwPNuUau4zDwaFc45cirFyOGbuFYeUYKVWMXcoWy19mRVlEVAixGEAYwDPRTQcB1EoppwL4VwArhBAnATA6Q6a3P6SUj0spG6SUDTU1NQO920R5w9ilbPlDGppWbcXm9k5ousTm9k40rdoKf0gryv4wdstXqcVirhi72bP6uR5syjV2GYeDQ7nGL0VYuRwzdgvDyjFSqhi7lC2Wv8wKPgJdCHEtgH8A8LVoWhZIKQMAAtGf3xFCfADgDERGnCemeTkVwIHC7jERUelwqTa07e1K2ta2twsu1VakPaJyxVgsHzzXVAoYh0TWx3JMvWGMEBUPy19mBR2BLoS4GMCdAGZKKb0J22uEELboz2MRWSx0j5TyIIDjQogvCSEEgG8DWFvIfSYiKiX+oIbJtVVJ2ybXVsEf5F1hKizGYvnguaZSwDgksj6WY+oNY4SoeFj+MstbB7oQYiWANwGcKYTYJ4T4DoCfAxgCoFUI8a4Q4rHoy6cD2CqEaAOwGsDNUsrYAqT/DOCXAHYD+ADA/+Rrn4mISp3LYUPLFfU4u64aNkXg7LpqtFxRD5eDd4WpsBiL5YPnmkoB45DI+liOqTeMEaLiYfnLLG8pXKSUcw02/8rktb8F8FuTf9sEYNIA7hoRkWUpikCVR8XyeVPhUm3wBzW4HDYu6kEFx1gsHzzXVAoYh0TWx3JMvWGMEBUPy19mBc+BTkRE/aMoAh5npPqOPRMVA2OxfPBcUylgHBJZH8sx9YYxQlQ8LH/mCpoDnYiIiIiIiIiIiIjIKtiBTkRERERERERERERkgB3oREREREREREREREQG2IFORERERERERERERGSAHehERERERERERERERAbKeknVLy3935zf8+e7v5mHPSEiIiIiIiIiIiKiUsMR6EREREREREREREREBtiBTkRERERERERERERkgB3oREREREREREREREQG2IFORERERERERERERGSAHehERERERERERERERAbYgU5EREREREREREREZIAd6EREREREREREREREBtiBTkRERERERERERERkgB3oREREREREREREREQG2IFORERERERERERERGSAHehERERERERERERERAby2oEuhHhCCPGJEGJbwrZqIUSrEGJX9Lkqul0IIX4qhNgthNgqhDg74T3XRl+/SwhxbT73mYiIiIiIiIiIiIgIyP8I9CcBXJyybSGAV6SU4wC8Ev0dAL4FYFz0cROAR4FIhzuApQC+COA8AEtjne5ERERERERERERERPmS1w50KeUGAJ0pmxsBPBX9+SkAlyVsf1pG/BnAUCHECADfBNAqpeyUUnYBaEV6pzwRERERERERERER0YAqRg70U6SUBwEg+vx30e2jAHyc8Lp90W1m24mIiIiIiIiIiIiI8qaUFhEVBttkhu3pHyDETUKITUKITR0dHQO6c0T5xNglq2LsklUxdsmqGLtkZYxfsirGLlkVY5doYBSjA/1wNDULos+fRLfvAzA64XWnAjiQYXsaKeXjUsoGKWVDTU3NgO84Ub4wdsmqGLtkVYxdsirGLlkZ45esirFLVsXYJRoYxehAXwfg2ujP1wJYm7D92yLiSwA+jaZ4+V8A3xBCVEUXD/1GdBsRERERERERERERUd7Y8/nhQoiVAL4C4GQhxD4ASwHcB+A3QojvANgL4Iroy18CcAmA3QC8AK4HACllpxCiBcDb0dc1SylTFyYlIiIiIiIiIiIiIhpQee1Al1LONfmnrxm8VgK41eRzngDwxADuGhERERERERERERFRRqW0iCgRERERERERERERUclgBzoRERERERERERERkQF2oBMRERERERERERERGWAHOhERERERERERERGRAXagExEREREREREREREZYAc6EREREREREREREZEBdqATERERERERERERERlgBzoRERERERERERERkQF2oBMRERERERERERERGWAHOhERERERERERERGRAXagExEREREREREREREZYAc6EREREREREREREZEBdqATERERERERERERERmwZ/pHIcTvAEizf5dSzhzwPSIiIiIiIiIiIiIiKgEZO9ABLI8+zwYwHMB/R3+fC6A9T/tERERERERERERERFR0GTvQpZSvA4AQokVKOT3hn34nhNiQ1z0jIiIiIiIiIiIiIiqibHOg1wghxsZ+EUJ8HkBNfnaJiIiIiIiIiIiIiKj4ekvhEvNDAK8JIfZEf68D8L287BERERERERERERERUQnIqgNdSvmyEGIcgPHRTTullIG+/EEhxJkAnkvYNBbAEgBDAXwXQEd0+79JKV+KvmcRgO8A0AB8X0r5v33520RERERERERERERE2cqqA10I4QHwrwDGSCm/K4QYJ4Q4U0r5/3L9g1LKvwGYEv1cG4D9ANYAuB7AT6SUyxNfL4SYAOBqABMBjATwByHEGVJKLde/TURERERERERERESUrWxzoP8aQBDA+dHf9wH48QD8/a8B+EBK+VGG1zQCeFZKGZBSfghgN4DzBuBvExERERERERERERGZyrYD/TQp5TIAIQCQUvoAiAH4+1cDWJnw+21CiK1CiCeEEFXRbaMAfJzwmn3RbUREREREREREREREeZNtB3pQCOEGIAFACHEagD7lQI8RQqgAZgJYFd30KIDTEEnvchDAg7GXGrxdmnzmTUKITUKITR0dHUYvISpJjF2yKsYuWRVjl6yKsUtWxvglq2LsklUxdokGRrYd6EsBvAxgtBDiGQCvAPhRP//2twBsllIeBgAp5WEppSal1AH8AifStOwDMDrhfacCOGD0gVLKx6WUDVLKhpqamn7uHlHhMHbJqhi7ZFWMXbIqxi5ZGeOXrIqxS1bF2CUaGFktIiqlbBVCbAbwJURGhP+LlPJIP//2XCSkbxFCjJBSHoz+OgvAtujP6wCsEEI8hMgiouMAvNXPv01ERERERERERERElFFWHehCiFkA1kspX4z+PlQIcZmU8oW+/FEhhAfADADfS9i8TAgxBZH0LO2xf5NSbhdC/AbADgBhALdKKbW+/F0iIiIiIiIiIiIiomxl1YEOYKmUck3sFynlMSHEUgB96kCXUnoBDEvZ9k8ZXn8PgHv68reIiIiIiIiIiIiIiPoi2xzoRq/LtvOdiIiIiIiIiIiIiMhysu1A3ySEeEgIcZoQYqwQ4icA3snnjhFRcem6hDcQhi6jz7os9i4RkcWxXuExILICllMqJsYf9RVjh4j6i/WIuWxHkd8OoAnAc4gsIvp7ALfma6eIqLh0XaLLG0TTqq1o29uFybVVaLmiHlUeFYoiir17RGRBrFd4DIisgOWUionxR33F2CGi/mI9kllWI9CllD1SyoVSygYp5TlSykVSyp587xwRFYc/pKFp1VZsbu+Epktsbu9E06qt8Ie4fi8R9Q3rFR4DIitgOaViYvxRXzF2iKi/WI9kltUIdCHEGQDmA6hLfI+U8qv52S0iKiaXakPb3q6kbW17u+BSbUXaIyKyOtYrPAZEVsBySsXE+KO+YuwQUX+xHsks2xzoqwBsAfDvABYkPIhoEPIHNUyurUraNrm2Cv4g7zwSUd+wXuExILICllMqJsYf9RVjh4j6i/VIZtl2oIellI9KKd+SUr4Te+R1z4ioaFwOG1quqMfZddWwKQJn11Wj5Yp6uBy880hEfcN6hceAyApYTqmYGH/UV4wdIuov1iOZZbuI6O+EELcAWAMgENsopezMy14RUVEpikCVR8XyeVPhUm3wBzW4HDYuHEFEfcZ6hceAyApYTqmYGH/UV4wdIuov1iOZZduBfm30OTFtiwQwdmB3h4hKhaIIeJyRKiL2TETUH6xXeAyIrIDllIqJ8Ud9xdghov5iPWIuq6Mhpfx8vneEiIiIiIiIiIiIiKiUZJUDXQjhEUL8uxDi8ejv44QQ/5DfXSMiIiIiIiIiIiIiKp5sFxH9NYAggAuiv+8D8OO87BERERERERERERERUQnItgP9NCnlMgAhAJBS+gAwizwRERERERERERERDVrZdqAHhRBuRBYOhRDiNACBvO0VEQ1aui7hDYShy+izLou9S0TURyzPpY/niKi8sQ4obzz/VEiMNyLrYzk2l+2SqksBvAxgtBDiGQBfBnBdvnaKiAYnXZfo8gbRtGor2vZ2YXJtFVquqEeVR4WicFILkZWwPJc+niOi8sY6oLzx/FMhMd6IrI/lOLOsRqBLKVsBzEak03wlgAYp5Wv52y0iGoz8IQ1Nq7Zic3snNF1ic3snmlZthT+kFXvXiChHLM+lj+eIqLyxDihvPP9USIw3IutjOc4sqxHoQojp0R+PR58nCCEgpdyQn90iosHIpdrQtrcraVvb3i64VFuR9oiI+orlufTxHBGVN9YB5Y3nnwqJ8UZkfSzHmWWbA31BwqMJwO8A3JWnfSKiQcof1DC5tipp2+TaKviDvKNJZDUsz6WP54iovLEOKG88/1RIjDci62M5zizbFC7/mPCYAWASgMP53TUiGmxcDhtarqjH2XXVsCkCZ9dVo+WKergcvKNJZDUsz6WP54iovLEOKG88/1RIjDci62M5zizbRURT7UOkE73PhBDtiKSE0QCEpZQNQohqAM8BqAPQDuBKKWWXEEIA+L8ALgHgBXCdlHJzf/4+ERWeoghUeVQsnzcVLtUGf1CDy2HjghREFsTyXPp4jojKG+uA8sbzT4XEeCOyPpbjzLLNgf4zADL6qwJgCoC2Afj7F0kpjyT8vhDAK1LK+4QQC6O/3wngWwDGRR9fBPBo9JmILEZRBDzOSNUTeyYia2J5Ln08R0TljXVAeeP5p0JivBFZH8uxuWyPxqaEn8MAVkop/5SH/WkE8JXoz08BeA2RDvRGAE9LKSWAPwshhgohRkgpD+ZhH4iIiIiIiIiIiIiIsutAl1I+lYe/LQH8XgghAfynlPJxAKfEOsWllAeFEH8Xfe0oAB8nvHdfdFtSB7oQ4iYANwFAbW1tHnaZKD8Yu2RVjF2yKsYuWRVjl6yM8UtWxdglq2LsEg2MjIuICiHeE0JsNXi8J4TY2s+//WUp5dmIpGe5VQgxPdOuGGyTaRukfFxK2SClbKipqenn7hEVDmOXrIqxS1bF2CWrYuySlTF+yaoYu2RVjF2igdHbCPQrAPjy8YellAeiz58IIdYAOA/A4VhqFiHECACfRF++D8DohLefCuBAPvaLiIiIiIiIiIiIiAjoZQQ6gBVSyo8A/FhK+VHqo69/VAhRIYQYEvsZwDcAbAOwDsC10ZddC2Bt9Od1AL4tIr4E4FPmPyciIiIiIiIiIiKifOptBLoqhLgWwAVCiNmp/yilfL6Pf/cUAGuEELF9WCGlfFkI8TaA3wghvgNgLyIj4AHgJQCXANgNwAvg+j7+XSIiIiIiIiIiIiKirPTWgX4zgGsADAXwjyn/JgH0qQNdSrkHwGSD7UcBfM1guwRwa1/+Via//eWNub/p7o97fw1RHum6hD+kwaXa4A9qcDlsUBRhup2I+i+X8sWyOPjk65wyVijfihFjjGuidKVeLkp9/wYjKxxzK+wjEQ0sTdfhC2rwOO3wBsJwqzbYlN6Sl5SHjB3oUso/AvijEGKTlPJXBdonIjKh6xJd3iCaVm1F294uTK6tQssV9RjqceCYN5S2vcqjpjVy2BAiyr1D3KjcmZWvbF9L1pCvc5rvWGFdT73FWD5ihHUgDRYDWT5KvVyU+v4NRgN9zFmfE9FA0HQdXT0hLFl9otw3z6lHVYWDnejoPQc6AEBK+SshxAVCiHlCiG/HHvneOSJK5g9paFq1FZvbO6HpEpvbO9G0ait8QePt/pCW9P5YQ2j+ii2Y1tyK+Su2oMsbhK7LIv2PiAov13JgVu5Sy1euryVryNc5zWessK4nIHOM5StGWAfSYDDQ5aPUy0Wp799gNJDHnPU5EQ0UX1DDktXJ5X7J6kh/E2XZgS6E+C8AywH8PYBzo4+GPO4XERlwqTa07e1K2ta2twsep91wu0u1JW1jQ4go93JgVu5Sy1euryVryNc5zWessK4nIHOM5StGWAfSYDDQ5aPUy0Wp799gNJDHnPU5EQ0Us34lj7O37N/lIdsx+A0AviylvEVKeXv08f187hgRpfMHNUyurUraNrm2Ct5A2HC7P+VOIRtCRLmXA7Nyl1q+cn0tWUO+zmk+Y4V1PQGZYyxfMcI6kAaDgS4fpV4uSn3/BqOBPOasz4looJj1K3kD4SLtUWnJtgN9G4Dh+dwRIuqdy2FDyxX1OLuuGjZF4Oy6arTMqYdLNdh+RT1cjpQR6GwIEcEf1HDDhWPxzC0X4E9Lv4FnbrkAN1w41rQcGJY7g/KV62vJGgb6nOq6hDcQhku14f65U/Ddi04b8FhhXU9A5tjNV4ywDqTBIFP5iNXhuow+Z5Emo9TLRanv32CU6zHPFHesz4looDhsAs1zkst985x6OGxc9wAAhJS9f+kLIV4FMAXAWwACse1Sypn527X+aWhokJs2bcr4mv2jRuf8uaP2f9zXXSJrK1iN0VvsaroOb1CDR7XjoyPdeHXHYVzWMBpDPQ4EQnra4jGJi8r4gho0XcfCZ9u4GEz5KJnYLRV9WRwll8WZuHL5gCpI/PYWu2bnP3F7MKRBk4A7Q4wYLsg1px5DK6L19wAt9MmFv0pC0WNX1yW6AyF86g1hZJUHB7q8+JzHgUqnAwCyipG+LEzHBWwtr+zbDWZ16FCPA8e8IcNyAyBj3Jd6uejP/pXQ/81SsZvNcdN1iWBYQ090vSuzBaHz9Z1fQue2HBS93UCk6Tp6/GF86ktoO7odqHDZM13Plk2lkG0im7vyuRNElL1ASMedK9/F5vbO+LZ3PuzC8nlT47mpYs9mnTV3X34WqiudONDl5d1EKjv+kB5fHAVAfHGUB+ZNRYXTuGGgKCKtfBnRdWl6cc0LDusyOv+J9WvNEBU3f/0MtKzZlvG8J+YpBSKx17R6a1L9PVD7W+VRsXzeVF70ljFfSMPCZ9uS2gtn11VH6zp7rzHS106ZbOtLolJlVoca1uGrIu2H2L+ZlZVSLxd93T/esO273o557Nh6A2Hcu25HWtwlth0cNoFFMyfEO7wG6vqu1OOWiAaWP6Rj4XNmbUcOCMuqFpRSvp7vHSGi7DgdCuZfOh5jTq5Ee0c3ntywB+t3HDbMc2fWWXPHJePxjw9GivXZddUD3nlTyjiSgtwmuSLdGXJFZhs3ZhfX5VTGykXiuX7mlgvQsmZb0nl/YdPHuOpLY+Bx2uMxU8jc5LzoJbdqQ80QFc/ccgHqaiJthqc37onXdb3FSL7rM34fUykzKh9mdbhbtWHBii0F+e4vhXKTuA/eYJjtnhzl2qb82bUNGdsOfpObpfk6B6UQg0SUH721HctdxhpVCHEcgFGOFwFASilPysteEZEhXZc41hPC8hd3xkd5LG6ciLqaCvijKSMSmTX062oqk34vl4XlOEqGAMAXzRWZeKExubYKvqCGigwjgLKJGy7eWD4Sz3VdTWXSeZ8xaTgurh+JH618NylmKlSbYewZ1d9E/RUIaWkzI5pmTUIgpMGt9h5v+azP+H1MVuTP0H4oxHd/KZSb1H3Y0DSD7Z4c9KVN2d7RnbHtUMi2ZynEIBHlT3/bjoNdxjH4UsohUsqTDB5D2HlOVHj+kIamaOoJTZfY3N6Je9Zux5VfHAOnQ8l6UZn2ju6k38tlYbnE0XSx49e0aiv8ofL4/1OETQBLZ09KWhxl6exJMJvtmkvccOXywclo8a7E+jV2cRtz3fSxuGft9rSY0SS4IBcVjK7L+MyIWBy2rNkGXSKrxQ/zuRgtv4/JiswWVbQJFGTh5t7KTV8WOO3vPqR+/wHldW2RK7Nz6A2mn69YHfzkhj1Y3DjRtO1QyIXDWXcTDW6aSdtRy8P3iRUxiQ2RhZiNMKhw2jG95Q+Yv2ILurzBeAPMqKHfPKcer/31cFl23nB08OAldR16d3fSsxmHXYHLYcOimROwoWkGFs2cAJfDBofd+Csxl7hxq7a0i5zFjRM57c3CYqOt5q/YgmnNrfF61ulQ4vXr0xv3oGnWiZsyqSPSgRPT/GN5dTcumYHl86Zy1BbljdtpN667HLa09oIRs87CgWgz8PuYrCgxN3piHa7a81dWEts1mcqN2XfVQHeip+5Db527lMw8DZA97XzF6uCj3UE8vn4XFs2cgI1LZuCBlLZDPuvqbPefdffgkcs1FQ0+HpO2I2fKRvAoEFmIWeqJDzu6k0YBxHLeGS2C5HQomHt+Ha6/8LSyy1tnNvWW6ROsTeo69CNH0XnrrQi+9TbU885F9cMPQzl5GITBauGBkI5FBoujRMpN+utziZtASMfLWw/gjkvGx/PGvbz1AOaeX2f42VT6fBkWjavyqFg2dwrcqh2ffObD4ssmYvjn3OiJzkQwixnmJqdCMGsztHd0Z5WnOJ+L0fL7mKzKbO2AfJSV1PbNSX96w7TcAChILvLUstu67RDqaiqwbO6UpDU/yuXaIldmdV97RzcefGln0vkyqoMhkZZusJALh7PuHtxyvaaiwcdrcg3jDYRR6XIUcc9KA0sBkYW49BCaZ56ZNrr1yQ174q9JHQUQa+grIvJsU5Sk38upgVvIERpUONLrjTT03ngTCIcRfONNdN56K6TXa/j6XEfP5BI3LocNlzWMxoMv7cT0llY8+NJOXNYwmjFmYZkWnVUUAY9qxzFvEC1rtuPKn/4Rtz+1CYBkXUNF11ubIZtRg6ltiIFqM/D7mAabfJSVtPbN/7knrUzHyk1fRgb3ZaSpUdm9rGE0PGp5XlvkyuWwoWXOWYb1stH5yjau8lVXG+4/6+5BK9drKhp8OJs6M94mJLIQxemE+NFC3P9vi1ExvAG+oJaWW5mjAMwVcoQGFY7weBB86+2kbcG33obweAxf7w9quOHCsfjKF06JjxJ/7a+HTctNLnHDGBt8elt01uycAyhKHOi6hD+kMf4o3ma47wc/ROXYBuzv9OKxV3ahddshAMnthULHDetKKhQr14mp7Rv/2rVw2Wx4YPmDcKf8f8xGDZq1bfo60pRlt38URaCqQsWyK8+C2+1Ee0d3vF4+u64aPl8QHpfD9BwUO555/ge3XK+paPAJhHT87eCnuPeqyRjiduC4L4R3PjyKqgqVs6nBEehEliK9XthPG4uATcVtT27CN+5bj6W/fQ+3zDgD3zxrOEcBZKFQIzSocGRPD9Tzzk3app53LmRPj+HrnQ4FjeckjxJvPGc0nI7MF4zZxg1jbHBxacG0EX/NM8+ESwvGX2N0zosRB4XKgUvWIHt6oB86iOPTp6Hr1tvh1kI42h1MGzVYrLhhXUn5ZvU6UXq9ae0b/dBBuEP+tHKT68jg/ow0ZdntJ68X2i/+E11HPsWDL+3E+h2HI+fr8kkIP/6Y6TkolXjm+R+8cr2mosHH6VBQX1uNRc+1YVpzKxY914b62uqM18nlREhpjQZErhoaGuSmTZsyvmb/qNE5f+6o/R/3dZfI2grWMsgUu1LX4Q+GcaQnhJFVHrR3dOPJDXtwtDuIB+ZNhQAsOwqg2CMqBrGSiN2+kLoO6fVCeDzxZ6MRObqmQd+3H13z58dHUVUtXw7l1FFQbOkXjt5AGCvfbE8bgR7JU248c4PxWTQFOciZYlfXNOg9PfDbnfC4VXh9QbigIWBT00YAFps3EMb8FVtM8vtzVlKBlUbsHjsGny+IihGnwNt5DLYhlXA6HWkjV43ixurtCuozy7YbUpVKndhbG8KsvZPrKPFc2ipS13Hg86cB4chMVldjIxzzF6Dy87Ul9b2Wo5KM3cTz4guEIjc1jh5F94qVEDMvQ2XdaPh8QWjPrcTxu5sx8sMPDM9voeKZbd6iKY12w8FD6PrhD09cU/3kJ1BGDDe8pqLBpy/XyShg3VtsvJoishAJwBuWuHfdDrTt7cLk2iosbpyIx9fviuSlkog3cIwaPwBy2/lYAAAgAElEQVRKskEUG1HRtGpr/P/VckV90grzVsPGZ//kdNHo86Hn+ecxtKUF9nGnI7xrN3qefx5DvnsjUFmZ9tlOh4KL60finrXbk8qR2Z31UotPxlZhyVAInwoVTc8lnP859RjqUnDomA//03YAlzWMzjke8nEe+5IDl7JjxXInQyF8qlagad0etO19Lx67qpo8eMY0bhw23P7UJtP6rr/HxIrHlKwlX3VitrGr6xK+kAa3asPR7gB++epudBwPJpUpo/ZO1S9/gYCrInKT9nNVqH76KShOZ8bBBID5AqdG++0LhlH5wx+g+4HlcDU2Qt71Yyx8cRfa/utvRW/nDCZGbcjmS8fB9fY7GHL9dRBDhiD8/i4Efvoz+NauhXrB+ZHzbNB+zRTPupTwBTW4U2LRLFYzbS+lNi8VWCAAOJ2oWnY/bLW10PbuBZzOyHamcSkLuV4nlxseBSIL8QXDaFq1FZvbO6HpEpvbO3HP2u248aLTsb/TG5/GZzbFrzsQKvq0PyP+kJb2/2patRX+kFbsXeuTUpliaWW5TC0WHg8qr7kGx5qacGDs6TjW1ITKa64xzdfnC2q4Z+32tHLkCxrHWynFJ2Or8PxQ0LT6veTzv3orPjrSgx+/sB2XThmFFzZ9nFM85Os8+qP52hPFcuBS31m13PlhM43dxP+DWdy0d3Sb1nf9PSZWPaZkLfmoE7ON3djrFkRfd++6Hbjpq+MwrFJNKlOp7R2l5u9wLCzi71uwYguOaQokBJTKyoz5yXPZ7wUr2xD+zvdQuWA+HPMXYMmLu0qinTPYGLUhl7y4C/r4L+Dojd+FPN6NY01N8L34ItQLzkf1ww9nXMPHKJ73d3rjsZIYi2axqum6aQyXUpuXikDX0XXLLTj899NxoLYOh/9+OrpuuQXIYoFhGhxyvU4uNwXvQBdCjBZCvCqE+KsQYrsQ4l+i2+8SQuwXQrwbfVyS8J5FQojdQoi/CSG+Weh9JioVbqfDcOTBqGoPHl+/G02rtsIbDCMYNm78fOoNlWSDaLCNmmTjs/9yWcRGKApw8jC4/+sZjGjfA/d/PQNkWATL47QbxpvZtLRSik/GVuGZ1bt1NZUYVqmiec02fGvySEgAupTwBsK9dgLm6zzmmgOXsmPVcuc2qevqaipxxyXj4zd+jOKmec5ZGFNTgWduuQA1Q9S0+q6/x8Sqx5SsJR91Yjaxq+sS3mAYQz0q7rhkPL464ZR4J8R108eiZoga/87wOVxQho+Iv9dxx3wsWfc308+Xug69uzvpuc/7vfo92G/+Z1R+vrZk2jmDidR10zZkZV0tlOEj4HN5MOw3z6F61y54/usZiJqT4Qvphu0Io3humjUJj6/fbRgrZrHqC5rHcCm1eanwuIgo5XqdXG6KcRTCAO6QUm4WQgwB8I4QojX6bz+RUi5PfLEQYgKAqwFMBDASwB+EEGdIKdnCprLjC4QxubYqKffd5NoqHD0eQOu2Q7ApAm7VjmPeIGqGqEnvjXW0/2npN+K509fvOFwSDaLYiIrU/5c/qFmysmbjs/9iC2cF33gzvk0971zDaa2arqOrJ4QlqxOmx86pR1WFAzaDTnSfSbz5ghoqDOLNH9Rww4Vj03LBFSM+GVuF5wuEDONlf6cXN39tHB5fvwvDh7px25Obsp7unK/zqCgCVR4Vy+dNNU0twLQZubNquTOr69o7uvHgSztPTMkVQIVqwwPzpsKt2tDtD2PVXz7CE6/vweTaKjTNmoRgSINLPVHf9feYWPWYkrVkUyfmqrfYNUqBsbhxIgBg/Y7DGFNTgZu/fgYWrNhyos1yVwtcmgb/2rWorKtF23+/b/j5ueZEz2a/3dE1EQZTO7wUxM6VN2h87dbzyRHIu1qwYMUW1AxRcfPXz0DLmm0Z2xGp8ewLalj2u+1o3XYo/prEWDQ752YdZLEyMrm2CsMqVVw3fSzqaipxoMub9h1Ag1Mu1180OOV6nVxuCj4CXUp5UEq5OfrzcQB/BTAqw1saATwrpQxIKT8EsBvAefnfU6LSoygCTbMmpY08CEdHn8QujJtWbcWNF52e9N5Yh8/0llY8+NJO3Py1cbjhwrElMbV/sI2aZBqFAaAoqHr0UZz0l7cwYu9HOOkvb6Hq0UcBkw7xJatTpseu3mo61UwIGJYjYXI97XQoaDxnNB58aWe8/DSeM7ooueAYW4Xngo6WOWclxUtk7YndSSm0chlJm8/zGMuBq4joc0rnOdNm5M6q5U4RwNLZk9Ji99ev74mPhu0JaJjW3Ip/fWYL/CENvqCGhc++i1+8+kE8nlvWbIOWEiL9PSZWPaZkPZnqxL7oLXaNRv3GRp5Prq2CN6ChZc225DbLur9B/bfFgN2OnoOHTT8/l/R2uex3KbfDdT06syvLGV6lIn6u/s89aL50XPKxvfwsOCo88ZkG3542Ni0mzNoRsXj2BzV0dgfQcTyY9O9JsWhyzr3RAVlG73M5bLjv6sm4ZcYZ8Xbvvet2oCeoWebYUz8oCqoeegjqBecDdjvUC85H1UMPGV5/0eCU63VyuSnqLQQhRB2AqQD+AuDLAG4TQnwbwCZERql3IdK5/ueEt+1D5g53okHL6bDhjzv34d6rJmOI24HjvhB+v/UALj9vTHzK9fpth+Kjzc+uq46PZGiaNQmPtL6f1Ji/f+4U08ZxIUcp5mOEUDHFLkRSF+AphQsRy3C50KMBnwkXPELgmPsk6KrAEJcr7aW5TjVT7Qo8qg2LZk7AyCoPDnR54VFtUO3GjcNASI930AOId9AvnzcVHmdhG5SMrcITqgp7yI8H5k2Fy2FDe0c3HntlV3zWz6hqD+7+7dak9/Q2kjZ2Hl/Y9DEumnAKxpxcCW8w3OebMtkuEqYIxDt2AMQv0iOxzFElZqxa7lS7ApcjUteNqvYkxS4QTSPgtEPTJYZVqvAGwqiqULFk9kRoOjD8c260d3Tj6Y17IguVJ0g9JjdcOBZXfmkMXKoN3kC41+9wqx5TIrPYdTqUSOwbjPqtGaJi+FA3fn5dA3xBDTVDVMyYNDw+wvejI93wnFyByg8/gB4IoOWKasOyIRx9T6+QqcyVajvcygtaxlNhhMMY0nAO7r/6GnhcDnx0pBsvbN6HyxpGx2cL19VUJsXMjEnDcf2FYzPWpy6HDZ/zONA0a1LayPVYPWp2zt1q5lhw2BSEtRB+dm1DfNYy2wrlQbhc+Oz+ZRja0gL7uNMR3rUbn92/DFU//Y9i7xoViMthw4tG/U1fHFPsXSsJRasBhRCVAH4L4AdSys+EEI8CaAEgo88PArgBgNG3o+HtTyHETQBuAoDa2tp87DZRXmQbu/6Qhr8ffwoWPdeW1DHuD2uYf+l4rH1nHy6uH4njgTB8Qa3XKX4V0RE5qYrRYI2NqABg+cZZqV6I5EO+6t1AWINXE7h33fakWFfDGtxqciej1yS1kTcQRqXLkfbZCkTaXXQhItuNlFKqgXKKrXzLNnZ9wTAWrd6OOy4Zjwdf2pk+pTEQNh0BZlaXKYrAUI8Dl50zGk2r+1fPmtXXQz0OHPOG0rYbpfdi2ozMSq3cZd1mCIax6Lk2bG7vxDO3XGAYvx92dGPGpOG4+WvjcM/a7fFUAve8sC2p7k2dvp94TJwOBcd6Qrhz5btZx3KpHVMqHKtfrxnFrtOhxOvb+ZeOT2qTzJg0PC1ly9LZk2BXBJpWv3eizMypR1WFCpvbjSpdGpYNvbunz+kVeitzpdgOTxzNDxT/pm8usZuUCuPCi3BntC6OeefDLiyaOQH/+94htHd0x2MmsT7uLZ1LpdMB1abE02/5ghrcKfWowyaSBow4bAIC5rEQyd+v4d51O5JSED2+fhfbChaWbexKrxfa4UP45Gtfj29TLzifKVzKiGl/U0iDh2mcCp/CBQCEEA5EOs+fkVI+DwBSysNSSk1KqQP4BU6kadkHYHTC208FcMDoc6WUj0spG6SUDTU1Nfn7DxANsGxjV0qkTfFrWbMNUgLzHn4Dv3j1A9yzdjuu/NIYuB22+JRVAWSc4peKi3v130BPGS5V+ap3dSkMY12X6cfRrdrQPCd1Abz6tBGTMf6QhoXPtuGKn/4RX77797jip3/EwmfbTOPbbKqrNxDu/3+0D8oltvIt29iNLSL65IY9WNw4MX2Ku9q3qe+BkI6m1f2vZ3NdJMwovRfTZvSulMpdrrELwDB+m2ZNwpMb9uC66WNxz9rtpqkEjFK4ACeOSV9juZSOKRXOYLheS43dQEiP17e/fn0PmhPSft301dPTytTdz2+DN6ilLOh5osyYlQ3h8aD64YeT0itUP/xw1gv8Wa3MldIABiC32E08V5V1xou0xmYLP71xTzxlwvUXnqiPs0nn4lLt8QFRFSnnNFN71ywWzFIQ3XjR6WwrWFi2sdvfOoasL1N/ExVhBLoQQgD4FYC/SikfStg+Qkp5MPrrLADboj+vA7BCCPEQIouIjgPwVgF3mahkuFUbaoaoeOaWC+KLGcamVscWB3164560keVmU/gUAehSpo1CKbUGK5Uft9liVwYxaFMUVFU4sGzuFHicdngDYbhVm+ECokAkvo3KkVl8u1UbFjdOTBoNtLhxomkHPQ0uiYvIjhjqxr1XTUaFK5J/1K5kHsmVyUDVs7kuEpaa3otpMwav1AWQD33qw92Xn4VhQ5zwBTVouo6j3cGk9AGpqQQA87o3MUXQ/EvH49ev70lKD8M2A5WLxHq4ddshXDJ5RLxNEkvZkqhtbxdGVnnStvVWZoSiQDl5GIb9+gkIjycyKtTj6XUB0YGm6Tp80VlWvbW5+sPKi5smnquApuPZ276MkVWeeEqUo93BpNnCwZAWH0lu1jbQdZnTTY++tDPM3jOq2mOYA4ALkw8upVLHUPFk6m+i4qRw+TKAfwLwnhDi3ei2fwMwVwgxBZGquR3A9wBASrldCPEbADsAhAHcKqXk7U8qS4GQlrZKe9OsSfjUG8Q/LH8941TroZ7kDka7TcBhi+TzfXXHYVzWMDo+PdDKDVYqXVLX4w2x3hpkua4ALiDiN40isy7MG+9m5SgQ0uA2mJoWCOl4eesB3HHJ+HhD4uWtBzD3/LqC50CnwostIrskIdVK85x6qDaBZ/78UbzuzGbqe+KFplnqoVzr2WBIM7wwN/v8xAt2XuwObqpJ7OpSQgCocNqxfN5U+EMn6tvEVAIxRnGZmjrohgvHYsE/TMDdl9fjw45uvPbXw2wz0KBk1GGYWIZmTBqO2pMr8aOElEZNsyZBl4jfYJpcW4UDXckLf8ZmtnnUzCPDhaLEUyn0NaVCUnuspwfweACfL6uOMk3X0dUTSqtXqiocA96JPhjWSpB2O7yB5JQoTbMmoUK1we1QoESPWey6zey7e39nZL2eqgo1/p7epN5EbU+om2Nxm9oWMLsGNGp/WzlHPZmTug7oeuQXXYfUdXagl5Fcr5PLTcFLgpTyj1JKIaWsl1JOiT5eklL+k5TyrOj2mQmj0SGlvEdKeZqU8kwp5f8Uep+JSoWuS8MpNd6glnGqta5LHPOG8KOV72Jacyt+tPJddPWE0Pz8Vix/cScurh+JFzZ9HJ8eGGuw5pqSINN+ewNh6DL6zFXcy47UdehHjuLo9TfgwOdPw9Hrb4B+5GikkWZAEcDS2ckrgC+dPQlG7fFYA37+ii2Y1tyK+Su2oMsbNI0zs3Jk9nqXQ8Fl55yKB1/aiektrXjwpZ247JxT4erjgo9kLf6gFl9ENhYvS1Zvxae+EL7yhVOi6VJCabGcWu9pup4Up8/9+aO01EO51rO6LtETzVUai81bZpyB+66eHF8kLPXzE9N7WWEKP/WdWez2+MOYv2ILjnlDcDlscCd85yemEsgUl4nT/L864RRcXD8SC599F9Oicdh4zug+L4pLVKrM2htOhxIvQ0YpOFrWbMNNXz09qUx9zuNIKmeLGyfiuT9/lNR+kboOvbs76TnxZ83nQ08W7eukz/F6k9tjN3wH+r79OP6LX2Zsl8X4TOoVXx7SeyTmbd+4ZAaWz5tqmc5ZqevQPzsOv460FFcta7ZB6emGTDjesXPkcihoSUgBFIuNx9fvRtPq9+Dzp7c3zMQGACS2XxvPGQ3VoZi2m82uAd0GbRPTFHJM+WlZejgM2d0N/ehRQEroR49Gfg8XJ20lFZ5mcp2ssf8GQBEXESWi3LmddsMpNcM/546/xmiqtdEiPC1rtuGOS8bjmkfewD1rt2P+pePjU/oGcnGv/o5O4NTAwUF6vei89db4wlfBN95E5623RqYIGoygcjpseGTd9qRR34+0vo+ll9envdYX0vDCpo+TXvvCpo9x9fl1hqPV3SapLdxmIyW9Xth/9Svc94+NqKw7B93teyF/9Z/Ajd8BuKDOoGcWL7Hp95E61w79yFEoJw+DUBTDeu/+uVOS6uFfvPoBAMRnBmVbvyWNYg+G8cKmj9Pq9gfmTY2kNuIijWUtNY3PjEnDcf2FYzHE7cAdl4zHC5s+js6ksSfFSmIqgdS4SYy/2Gcn5lAHEO9Qe2DeVFRwlg4NIpkWtUwsQ7GyMWPScFw3fSzqairhD2nY0PR1+INhuNXIAufL5k6BW7WjvaMbj72yC63bDuGdD7uwfN5UuB0K9CNHI22nt96Get65qH74YUBV0fnd70IZPgLyrhYsWbctY/s6NoAh9jmnvLYeXT+6M6k91jV/Poa2tGRsl8WYpQfL12yTUlzcNBvS64Xs6oR7zBjj41U9FEevvhrDfv0E4PEknaPKH/4AD/zzrXA5IjOF//S3T5LiSA8EYHO7Tf7yCYGQHr/ZAZyom5eltEdSF2fNtu1glu7F3Yd0M4ORJa9hAwHI492ROiJa71Q99BCEwwHYrVP+qO88Jv1NVqp/84lHgchCAqEwbplxBu5+/kRjeensSTjmDcRfYzTV2qyBU1dTGf95zMmVSe8bqAZrpouN3j6XUwMHD+HxIPjW20nbgm+9bboojS8QQu3JFUnbak+ugC8QQoUrOZeoy6Hg0imj0Jww1WzJrEmmI8RzTg/j8aD7J/8BPLAcx2Mb7Xac9P3bDT/fkg1mMuULhDC5tgrDKtX4BeyBLi/8IQ2f+YKYXFuF7g/3IrDwR/GOB6N6z6Omdzo88foeXH/hafHR4L0xqhMXN05Ee0dPUu7pxItXK3Y80MBITAUwY9Jw3Py1cUlrOSyZNQkiuhZKMKzF09vqEnA7bGlxmRh/8y8dH//sXPKmE1lZppzSsfISK3fDKtW0Mtd86ThUn3wSFEVA1yU8TjumNbdC0yVmTBoe77CIdZIaDTyoWnY/gm+8iSEbNmLhur+lta8fumYqdIl4G8Sph5I+x1Zba9ges487Pd4uy9SOMUsx4g2EUely5O3YW43weKCMHg2fN2B4vLrb90bOg8cDbzAM98nD4LxvGZQHl6P7geU4ac6VuL11n2EctVxRj6osOqhzXSMlcSBVrO43S/UCmOeo39/pxbBKZ1m3Oyx7DSslelavxtCWFtjHnY7wrt3oWb0aQ757Y7H3jArEH9IM+5v8IQ0epnApfAoXIuo7XQrc/XzylJq7n98Gp92GO751ZmSa3Zz6tGnTsQZOosm1VWjv6I7/7A2G85KipT8L5ZlNDTRaiZ5Km/R6oZ53btI29bxzIb1ew9c7HTbDaadOgxj1BTU0p0w1a16zzXQ6sTBJDyNM2rPS60XlD3+AIRs2YsTejzBkw0ZU/vAHhvueazoZKn1Ohw33XjUZt8w4Ix6P967bgW5/CG7VjntnfwGhB5cn3RAyqvc+OtJtWA/7E+K0t3RXRnXiPWu347rpY5M+c3+nt9/1JFNvWZ/LocTTBBmllWhesw1Hjgdw92+3ossbwoJe6q3E+Pv163uwuHEizq6rNo3tfKR0GEiMccpGapzccOHYpH9PjfVYCoybvnp6Wplb8uIu+IKRVAj+kIb9nV5Mrq2K3+CKfccsWLEFxzQFyvARJz63sRHO+x+AUleHIRs2oqKuNu17pmaIip6gltQGSf2c8K7dhu2x2HY9EMjYjnEJHc0pKUaa55wFl8gurUi5kH4/5NGjkBteMzhe9cDrr+Jzjz6Crp4QFqxsw7SWP2Dhhg7Iu34MV2Mj5B9+j5Y5xnGU7bWQ2fVf7CZI6nZ/Sp1t1qb1ByPlQRFIS/eyuHEifvnq7rJfRNqy17BuNypmz8axpiYcGHs6jjU1oWL2bCCLGQ80OEhdGvY3SbaRALADnchSzFZm9zjtuHjKKDx4zVToUkbyISZ2Yhvks2uaNQlPb9wT73T3qP1L0WLW0DZrvGVzYd2fzncqLcLjQfXDD0O94HzAbod6wfmofvhh0xHoAZMcmwGDuMl1OrFqV+By2LBo5gRsaJqBRTMnwOWwQbWbfCV6PAh/53tYuKED034cucAJf+d7kUW3UviYD3LQCQQ1+ENaWj7Au5/fhuO+EByqA84HlmNE+x70BDVoum5Y77264zBaMuQ8z+bmS6bZRKkXr06H0ufOQd4IGhwCIR1b93bi3qsmm44SH1nlwbenjU2Lb6ML/cT4a912CI+9sgvzLx2PMSdXpHUQNc2aBFsRB9n11jnOGKdspMbJj1a+i8ZzTsV3LzrtRGfozDPh0kPx9yiKwFCPA6OqPSbp4hzQpYQE8OddHVjcONG0k9R1/zK4GxsjHap3/RgLX/8E05pbsXBDB455Q2md+TdedLphG0S9c2H8Nb433oDnqacx4uOPMGTjH1G5YD6qli+H93/+B9UPPwy/4sjY8WdzODBU0bDsqnpsXDIDy66qx1BFg83B0edJdB2dt90O/cwvYO07+9A0ayJ+v/Cr+Pl1DdB0HfYrr4K86Otp+dGXvLgLatMSBP9xFl5452PTOMrmWsg0n7nJGimJ7RFvIGzapu04HsC05lb86zNb4FAEls6ehA1NM3DHJePx2Cu70HE8mNYZX24sew3b04Oe55/H0JYWjNyzG0NbWtDz/PNAT0+x94wKJOdUp2WGR4HIQnpLPdHtD2Pd5n24ZMoo2G0KXPZIp3hqTnNfUINNAEsvr+93ioneUrTEGm+JU9iaZk2Cpuu95sczmxqYmqKGSp9QFGBYNTxP/zeGuRzw+UOAajNd1d3tchh/eRtMD841JUsgqGHv0R58vqYSQgBVFSo+7OjG2JpK2F3p++ML6Wha/V5yjK9+zzC/r9lNLqYysC63ywG30zgeR1V5olN030uaoutWbfjZtefgQJcPv3x1NzqOB3FZw2gM9TiwfN5UOB0KfNF6LFYHZ5PuyqxO7AmEsaFpRjyPbl1NBY71hNC0um9Th832JRLzrHutwqXaMLm2Cp/5QrDbFMPYae/oNu1cd6k2eAPheBshNf5atx3C0e4gHrpmKlS7gkUzJ2BklQcHuryocNqg2otT72Uzdb4/6eVocEtdZyI1Tpasfg/LrjwL108bi+72vQjd1QTl//4EQDTfeCCAY5pimupkf6cXV//8T/H28Ma/HsacLxnnyXa7VTgXLYTPruLOF3fFP2tYpQpvMIzrLzwN3zhrRPx7xqyztWJUA/QF8yGGDoW4ai5cTgfaj3Sj3afi3O/dAsVlh/2fbwVk2LQdE+v4E4oCm9sNj9cLIR3w6CEIj8e0PVeuYqkLh32+Fnu3vAddB559sx0XTTgFY06uhDcYhsMmUDMkOS1h294uVAxvgEcCX/mCwNHjxilgzNq4iVKv/4IhDZoEhBBwOWyRutuRnJolsf782bUNpjdeYx3qC59rw/1zp+D2pzYl1bd9ndU8WFj2GraiAhXXXAP0RGapC6ca+b2iopc30mCR63V1ueE3HZGFCAE0zZqUNspLiEhOwgqnDbMbRuOld/dDSiSNplKUSGPJH9Qi+XElABkZvdufXGy93WFXFIEK9cRo3zsuGY9HWt/Hwmfbeh2VazZyotwbZVak6zqOeUNY8GwbpjW3YsGzbTjmDUHXjaf8+vwh45kL/lDaazOVCyNO1YYRQz340cp34yPKRgz1wGnSyZ1Lp7ivHzMu8oVpCvonEAqj22S6c3cgbDg66+jxAI55Q3A5bLjj0i9g+TVTMdTjgE2JzH445g3F42/+ii3o6glCdSi9jlYyqxMBiduf2oRvP/YmjnYHceWXxqSNastl6nBvC4ORNQTCOoKaxL3rdmDZ77Yb1pNPbtiD9g7jFCztHd1JI7PN4k+121DpdGBYpRNCAMMqnah0OoqW5zWbqfO9tV1Yb5YnTdfR1XNixLnbYO2Ktr1d8LhUHKwdg+PTp0E/dBDS64Wu6/AGwvER3I+v3x1Pc5RY5h5fvzsely1rtuH8M2oyth18woaK4TVJC5Pe/LVxuHfdDkxrjqQU+/7F4/HgNVPhM/mu2t/phbjpnxG6/Grc+Wwbpre0YvmLO1FfW4Xf/OWjSLts5bvo8obQc6ij1/QeQlGgVFbGnwFA7+6O3ECIPpc76fVi2PO/hS8Qxo0XnY6Xtx7AxfUjsfzFSJqeO1e+i25/GP9y8XjMmDQ8/r7JtVXo9ofj6QtVu4K7Lk+f4aNpelK9ZFZnxa7/giENPUEtnqprwYot6AlqadeCifVnpu+GmLa9Xahw2rF83lRsXDIjvqBuSef5LgDLXsMGAoBThVJVBQgReXaqke1UFnK9ri43vIVAZCECgDNllJfTrkAgcjHYE9AQ1HR8a/JIuFUbnn2zHXPPr4PHac/bYibZ3GFXHTZc/fM/QUto6NkUAbdqg6brCIR0w8VpUkdOcEFG6/IFw8ajuOdOTlsUFACcDgUtc+qTR9Aa5PcHIo3U+/+wHXdcMj6+Wvhjf3gfSy+vN9wXf0J6mNi+LFm9FcvmTkGl0Qj0HO7E26KNjpaEBU2LmcrAsosYlRBdB1b95SMsbpyYvBjcnLNQ4TTuhBtZ5cHtT23CopkTENYl7IoOnyIw1KYnTY8HYmVhK+6/egpuuHAsfvHqB/HPSq1LzepEAMnb+jl1mAuDDQ5SIhwTz7gAACAASURBVJ6aBYgsDrpo5gSMqvbg4DEfnHYFR7uDeHrjnrR6a3HjRDz2yq60kdmZvpNLZcHabOI/U9vF5bCx3ixDui7hDWrxm48A0N7RjRsuHIuvfOGUePvitb8eRs/Bw5F0dOedi+qHHwY8HnRFZ/3ERu3G2ryxtok/pGHZ77bHF3wGojOZqj0IhLS0Mrh0dqSTdGHrPsy/tDIer9dNP7GeAXBi9sR9F/4d5LoX0PKd76Fp9XtpZfmmr56Oe9ftSBtNf8cl4/GLVz+I/L7ub3jgW2PQfOk4LHlxV1YjiqWuQz9yNLJQ6Vtvx4+JcvKw8h6V7nLBMfpUBP7zUYz6l+/jogmnpJ23Javfw6KZE3DTV0/H+h2H4+fL47TFb7Iseq4ND8ybGr/2a+/oxiOt7+NodzA+KyxTWw+IDKjyBsJp599o1k1i/fnkhj1pbZ+mWZPwSOv78dentlN6q/8zLVA7mFj2GlZRIPwBHL3tthPl+ec/B5zOYu8ZFUim/iZiBzqRpTgdNty3bju+PS2S8zAY1vHLV3di6eX1+OQzH/5uiBuVrkixPtYTxEUTTolfMOZrurJRipbUhnamzpihFSruXPmu6UVq4krwxb4op74zS4HhdhrnzAxpEkIg6ctbiMh2e0oY+IIaOo4Hcc0jb8S3nV1XbTrVLNec6bl0iqt2GyqcesmkMmCagv5zO+144vU9aO/oiXeEfHSkG1UVqunNlfaO7qSO9AfmTcWCFVtw/4xTUTFquGn8XfHFMXjnw66MnRZmdWLiNrPUAdlOHTaq1xc3TsTj63eZ3pii0pM6e6Z12yGs33EYG5fMwOX/sRHfPGs4Hpg3FS6HDZ985sPS2ZNQc5Irngoo1tGXOqus1L+Ts7mxn6ntwnqzPPlDGjwpI87f2XMUjeeciiUJHdLNc+rhVoHKDz+A9HohPJ5oqrfkUbub2zvRuu0QWrcdwtl11Vg2dwo6jgeT/mbsZrym62kdFkNcdsxf8W580d5YvJqlXKoccw4OPrAcVf/07Xi5TizLd11eb7qGRuLv7ppz4L/9+7hv/gJUfr6h144/6fVGOs/feBMAEHzjTXTeeiuG/foJiMpKw/eUBZ8PnbfehuAbb0K5ai7GnFJjePxHVnkgBLBxyQwcPObDy20H8JUvnJL0GrdqPhAJSF5/B0hOuyaAjOlYUm+sJ9afse+A2I3XWKwe7Q7Cpoic07WU26AOK3xfpgmF0Hnbbcnl+bbbMOyJXwEuV5F3jgohU38TsQOdyFK8gbBhR2GPPwwBgf1dXlRXRu4QBzUNY06uhC8QQoVLzdtiJtncYc/UGbNkdj0vUsuAWYeeNxBGpUFecx0C/55wMQBEYv2BeVPTXquYdHCbtcVz3ZdcOsUVRaDS6YBdUeKpDIo54sSyixiVkFgneawjBIjE4v1XT4EupenI3cSO9FhHZsWIc9Cz/5Bh/H10pBt1J1di/qXR0Yr9GK2UzY3NTBJTb8VGvD32yi4c7Q6Wfv5OijOr6w4e8wEAOo4H0dkdiOdjbp5Tj2BYw/IXd1ovb2uCbOI/U9uF9WZ5cqm2pM5vADhn7DAsSZk9t2R1tJ2qKPEOYpcqeh2167AJw7i0CWDBs20YVqniuuljE/bnRGd+67ZDuGXGOCyaOQH+kPENou72vZH3Df0c2o/2pJXjA11e0xu+qZ/jX7sWescnqPz1E/D00gkey/WdKPjW26aLxJcLUVERPy7BlmZg+UOGx/9AlxfBsI4HX9qJRTMn4JIpo9JGeJvV5bGBIr2lGmzb25UW27HPSK3bU+vPo93ByL9LxEe793VUNW9Olr7EuI0JvvU2BHOglw2z/iaz6+RyU8bzqoisxwUNLXOS86k1z6nHy237UXOSKz7a1h8Ko2aIG15/CG41efG5RKk5DfsqdoddEcIwp7pRHvTYKu0fHelOei0vUgcnt2pLywW6uHGi6eKaueQdlwBcDiUeX4tmToDLocAsY61LtaHZoByZxV2sUzzb/L69lYdCyme5LxcuLYjmmWcm57GcU4+39xxBpcuBx/7wPhZfNhEbl0Ri7/H1kY7mxY0T8eSGPfEOy1jHRPD++9Lq8cWNE/HqjsP4sKMby1/cGb+g7WvsJHYO9jUnqWq3weO0J+VWt0T+TopzqzYsScljuXT2JDz+yq54vTdsiBMbl8zAvVdNxta9nYCENfO2Jsg2/s3qatab5ckf1PDqjsNJbZVMC+ymvjcWM63bDuGxV3Zh0cwJ2Lgk2ub9w/tw2G2Gcak6Iu2d1m2HcM0jb+DLd/8eV//8T2l50R9p3QW7TcGzb7antaeaLx2H0IPLAQA9Bw+n/T/OrqvG59yOtLLdPKcer/318InfZ56J0H/8BOoF56P64Yez6gSXXi/U885N2qaedy6k19uX0zBoyJ6e+HHxr10L+ewzaJmTnsvco9rw5IY98XQ+qk3ER3jH2huxm/Wp743NhMyUQz8Wm7EbO73V7b3Vn/1p4/LmZOlLjNsY9bxzIXt6irRHVGi5XieXGyHl4FwUp6GhQW7atCnja/aPGp3z515+4y9zfs+f7/5mzu+hklOwHrBMsatrkRznQQ2odNlx3BfC/7YdwGs7O+KjIQWAVW/txZVfHAPx6h/gmT4NSmVl0afNGf79OfV44Z2Pk3L+nl1XzZEIA6skYtcbCGPlm+1peURjOfpT9fx/9u49To6qzhv/51R1V1+mJ2QmGQMJSYYgCiFMrrCCAgZFEVYCKxESn58IiyyP+vi4awL4YidKZnlACMpvlV1XEdFdE5AoBB/iJSgCrtwSciFEFMhlIIEw12T6Wl1V5/mjL+meru6Zvk1f6vN+veY1mb7ldNX3fOvUqVPnRONYvWFH7gj0FQvQMurqt24YiOgWjkbi6RHik3xu+DQF2uj5XpIMy0p3UoZjBryaClcTztVZ63pfARNSyLHyrhUMIjISRssJ0xAeHIZobcVgSEd7wIPV67fjpf2DuHDe8fjceXPQ2RFAKGbg7sf3oG9Ex5rL5+HxHQexbO5UiG/8M6y+d9H2X/+JiFTg11w40B/Ek3sO46Ku6fj1rkO4bMnMutk/TpmrtEpqHrvBaBwPPXcgnXffORKBpiqY0upBMGpAEcC+viBuuP/FnDlznbzfmyBvlqsu2g0TLbXfH936JpbOnZa4i1M3cKNNW2R0O9UuZlJ3I6WmcMnXtg3HDKxKHkcy/49vfWYhQrqZ9Zl3XDUfqkjcJRGJ6PD7PIhEYjB+8B8IfvseaGedibb7foAjqjfre4R1A35NhYDIqtset5Jehyiim/BacSgeT3pqmvHMYV5nc6DXTexapgk5MJCYxiW5Xdru+wFiLg98fg8iuomjER3/tuVYjHzzqgX42fMHju23mAG3S+Cn/70fly0+EWHdTLdzj/O5EfAmBnOYkQiGwnGseewvx6YauvT9aPO7ITzedGx2tGq4bul709Ox+CY4t+eLdZ73pdW83WBFo5BHjiamccmYA10cNwkKp3BxhFA0juff6Mfik6ag1efGSCSObfsG8DcnT805B8/giMYRwA70oj+XHeiOVTcNMtMwMBwxshYI6lneBb+m4khEx+PbD+GyRSfC88cn4VuyJKsBO97OkGp1moz+XI9bwXA47uST1IlQF7FbbIeEaZoYDhs5i4hO9rugqmrOZ8cME6Yl0x3iqiLgcTmr0yefBu8ErfnJBJA4EUY4DNHSAnn0KKLbd8KadwZ8UyZjOLlwXGac+j0qPG4V4ZgBn6YifOgw9G/eAeudt9MdCxICkbgJX7LjQhGJL6sxbptFzWPXSObRNaPzaIsbEd2ESxUwrcRI9QbMDVXV4HmzXHXRbqiFctqpliXTOT0UM/Cz5w7g/qf2pt/Toqm2+X2sBSBHx6GAzOqwDnzlf6P12msgWlvTHd9yVEd5teNXWtax/7uIzvcqqKvYzWo7hEKAzwc5OITg+vWIr7w6Z6HW4/zurMEdvuRFj9EXdlIXRNTkNpaWBXNkJH2hP/T2Yfha/VBbWyEUpW7yWT1enKyXbZNU83aDZZqQkQiEYUBMmgR59CikywXh80FROQLZCQzLwhGbc5vjWtyFBps5p4HEDvTisAPdseqmQSYtC1YshqjiTnS8JEfPpkeQxJLTtpTYgJ3oxk2dNVyaUd3ErmVZiOgGfB53Ok6VPPFpWRLBaBxHMkaVZ462sXs946gp1fxkAhjVORAKAX4/EIkAfj/ipoW4KbNOeNWMuM7XsVCPJ5JUUTWPXcuSiOgGTJm4ay0YNaAKHGszME+SvbppN9SDUtoXmZ3pBwfDuO/J19E3ohfsfC/m/xh9XIGiQHi9OW3+OurYnih1F7s5+8rnS7cfUm3isfb5eOKjUfZ1PbXX67AdVvN2AwBYhpHoRwgEIINBwO+HkueOXmo+ieOXAdPKaDsqgM9dcMomxzQm6y+rElFe0rJgHT0K+c478LsErP374Y2GoADp+ehavBoURYESCGSNPA/HDFhSIhQzENUT/w7HDFhW9kW0zAVeTEumF3iJxqsz92c9zRdN1SMtC9bICKz+AcBKjJ6yRkYgLcv29dG4iZsf2onl//pHfPDW32L5v/4RNz+0M28cVjuOMuuQXb2h5pXIuyOw+voAKWH190OOjEB6vYjELbhdKoQQ0OMm/Jorq/McAERGPs7MyxOda8l5InETqzfswMfu+D3O+cZv8bE7fo/VG3YgGrdy8mQ95bh6KgtRKe0LRREQAL70wFYs/9c/4jcvv5OT4zPjPBpPdiSO+j8sw0i0+5Ptf8swAOQeVxSbztLU1CoD11yLQyedjIFrroXVP5C33TUW1sviWaYJq78fA9dci6EvfwVWXx+EEICUqPQgxnxtjXpTT+d9bIflkpYFGQzCGhhItHkHBiCDwZLzBjWeaNzE86/3p3OUlBLPv97v6HqRiZeSiBqIjEYhNQ2x42fApyiInTADihDwCJGYx9nUITweIBIpOMqx+/J5+N4Tr6RHw7RoKjT3sdtVucALVZoViyEk3DjqmwS/EBj2TYIlBAKxGFSfL+f1xS40ZFoWIqNuex3dkVly2etvhApNoETedSN2/Ax4hYA+YyakBHyqimAoijt/mcil3ZfPQ4vHKrjAbCYupkXV5tNULD2tA7dfOT89j+Vvdx3KWYy5mBxX7dGDzLdUS5WKb2lZBXO8GYlg2FQKxrllGJCDg+k5tAP/+BW4rr8BPlW1nb86Z6QzkJjm5U/PAgD0Pz2LwS9+EVN+dD9EIJD8vvnvDMz8PCsWyy3vFWegrUUDMkZV1/vo54kkLQuI6RCahqkPPQg5MoLIH/8bmqZBnzoNPkXBYCiK53YcwgdO6cCMdj9C0XgiP2dsQ9OycqeKW96FyaoFxeNx/HYuB9thuWQ0CqkoUNraACGgtLXBUhTIaHRciwpT49PcCs46eSpS10iFEDjr5KnQ3Mw1AEegEzUU6XLhiKlg9YM7ce7aLVi9YSeGIwZu/fkurF6/HUMRA1YwiHBEhxQCoZgB3ci9ut7zyG589tw56SvtfSMxnLt2C1at347hUBzXnj8n6/9NreQ+ltEj3c1IJDEChleuHU9X3QhbArc/tgfn9WzB7Y/tQdgS0FX7xUgiMQPzZ7VlPTZ/VhsiMSPntaZlYSgUx40bduDctVtw44YdGArFYRaIuWJGUnGEirOl8u6Dz/diOKTjSDiO1eu349y1W3DrL3bjf370fZgS0NDzyG4cCccRjZs58WValu3fdjEeHUeuzcyrzK+Uj26YWHr6CfjaQ4k2w9ce2omlp5+QkfcS8RPJk+MicTMrP6Y6t1cl43/V+u0YCusVHYnKfEu1Ukp82+Xi1MjvcP+QfTsmGkd4YHjsOA+HE53nf3oW3ksuQXzl1Vj90K5E+39U2exGmwu/H/oLL2b9//oLL6Y7wSzLwlBIx+oNx84phsJxRPRkbsj4PNvybnwZwf1vYuCaayEHBjDyg/sqMtK9WUhdhwyOYODz1+PQSSdj5P4fwfPBc3DE25puQ/z25bex9PTjcftje5L7YAcGh0OIxuLp87iYYaF7Y26shAeGJ3Q7Z53jRfX08SPz/2+0uxSiullyO6xpKQpEJJqO24HPXw8RiQK8UOMYhmkhGrdw84OJ8+qbH0zcuWiYzs7pKRyBTtRAombiynjmaLJt+wZw/UdOwafueQZrHvsL7lq5EMILvHs0klhQdPFMLD2tI2vF8529QzjpPQH89Avn4CfP7MWMdj8umDsNW3a/g+6Nu3DnigW4dNGJ+O5v/5IeWWlaVrohZDc6x27U2NpL3w9x4805C+fVy9x3NHEsCWzecRBfvfhUdHYEsL8viM07DuKqszttX++VBtatnA9LivSockVIeCwDQHane0Q3sWnbm1mfvWnbm7jyA7MR8OY2+Iod4cgRKs4WNYHujS+j+/LT4Xap6N64Ay/tH8SF847H586bg45JXqy65DS8MxxBW4sGr5ZYPHRfXxA33P8i5s9qwx1XzoeqJkf1AYjFLQwEY7jjqgVo8bhwoD+IJ/ccxmWLZ8LjVhJ3FOXJjamOktQCctpZZ6bzK0eiUSbDlNjVO5jTZlh80hR87aGduGvFAkiXB35NxbrPLISVXIg5PVLdreJLP96azo/RuIlHt2bn2ke3vomrzu6EALLaA6MXYkyt0zLWcZ/5lspV6lzQmRdvAKQ7KtetXAi/x2U777jU4wg+8ADEpZch0DkTYd2Eogh4OqZCxAzcuWIBhkJ6ei2XtpbEwqAtM47H7VdOQYvXhQN9ITzw9F4oInF8sKRERDfhDQTg+eZdmJL83Bs37Mgp210r5sOvuSBDIQTXr4fnjjsxpXMWgvt7Yfb1IfCPX4H45DIEko/JX25KfIdAABHdQPfGl3M+82uXzoVfU+Favz49er3lhGnY2fty1vba2TuEwOzFGPnTsxj84pcwuacHwXV32450d6R4PH0BBAD8n/gEIsEI1mx5K73NP3zaNKzJ2AdTAhoiUkF7+2QEowa27u3H/NntWHpaR1be/ckze+E/YRoig8PwJ+9CVoX9IuTjuatirNeYloWwnpimbn9fsr2y6ER4/vgMfEuWpM/v7NrWk/3udP5P3SFazhoclbwLyutW0bO8K6fMXreDjzfxOAa/9KXsO1e+9CVMuf+HgNdb48LRRMjXdjzr5KmjT8EdiYuIFomLiDpWXSxKY1gWLMuCbhxbsE5zCSiKAsuysGnrW/jU38zGj556A5ctngmfR8WGP+3HlR+YDZea+AqPbX0Lf3i1D7dfOR8bX+jFxQtm4Di/GwKAaUn8asdBfOqs2RgM6fBpCqQENm8/iD+82oe7Vi6EJSV+9twB3P/U3nRDw6+pkAA2/Gk/fvDkG+nyLupsx52fPgOx1atg9b2L9p/8eOxbVjMaRhHdTDQI3RPT2V5PC9tUUF3ErmlZMG1iV1UU26lWCsX66BXATcvC0XAcwZiRPkkNeFyY5HfbfnY4ZmDDs/vx4dOmpU9G/vDnw1hxdif8ntzryqGYgdXrt2ddhFrU2Y67Vi5Ei83rmzSOaqXmCypZUuK1t49idkcLLInE9C3JBZw9yX2cvsijADHdwnEtWiJ/KYBpSvg8rmN/W4DXrSBmWOnPCkUNuFSBmGFhkteNUMyA35PIgd6M/yMaN4/9/7oJIQDx2l9gvucE+Kcm7hRyKYBhJV4z1slqZqxW4sSWstQ8dvPlUZeqpv8djUsEvC6EogZ+9nzGsf2KLkxuScRiaq7acMyAqgjETZleWApSwu914cs/3pbuLBkOx9PH+WvPn4Nli2diTeb0A8nPjuhmznRbxeZnqoq6aDeMl7Ss9LQDUSjp6Ug8sQgQjULt6ICp64hCTedOfzInCwF4XAqicQset5KVzzWXgGEdy/nhmAG3S8CyEoMCUo95Rx0HfKkLR5oK02aR6UNDkfSiorcsOx1/efsIPvDeDkgcy+2AhJRIX9Bq8bpwfs8TMDNG9KqKwDPdH8XbJ52ME/a9gZFQFEd1mbXwOgRw84M7s9rcfk2F26VAEQLnrt2S85lPd1+I//Xjrbjj/Pdg5NwPAQBan34GNz/dl9MOuuO8Doycdy7gcmH63tdxaFZn4kmXC9P3vVGLi7p1E7uGZaXjIm6aiGfk4dExI0Si6D5NxcBIDHHTwrTjfAjHDHjcAiNRc9T0OV3wuhWs3rAj/djX/24efO7EvtVcSjrO8+X2qG5CVQXMZHthOKRDN028p9WHsJ7I9R63iljcRDhmZk0hs+byeVAVgSmtHoT7h+AL+BBX3egbiWF6mx/7+4J44Om96OxowWWLZ2a995Zlp+PXuw7hsiUzi56aqxpTfNVZm73m7QZpWTh00smAkXHHb+3qM9VAMefgGRxz0tAwtUAIcZEQ4i9CiNeFEDfXujxEtWBZFo5GzKypKo5GzMRtdBK4dMmJ0A0Ty8+ahUe3vQnLklhxTuKk07QSox7/dvGJuHPFAmzbN4CLuqZj846DsCwJAUAIYOnpJ0A3EiN6LZkY3fvB978HHa0afJqKF9/ox2VLZuKJr12A7stPx6Nb30T/SAxHwnFctvhEXDjv+HR5d/YOwefzQH7jX6AcfwKiirvgLaujb59N3KIax60/31WVW8Wzt231b013MjNP7OabZqVQrI8WMyxEDStrepioYSFm2H+2x63gssUnQnMlDoGaK/G3J8/cbqoAui+fh0Wd7VAVgUWd7ei+fB5Um6YC46j5xA0Ts6a2IBa3sqZvefC5AxgeNXVQOGZh+4HBxPPP7kcwmljEMZXPglETz7/elzMVzE0P7kA4ZqZHIA6HdUTjJlyqSP8ft/58V9Z7Vq/fjiPhOPSTToHZEsDPnz8Aw7QS/2fyNTdu2IG+ozFseHZ/ThyOjtUbN+zAO8NR29dSY8qXRw3TTP/74ecPpGPwoq7puGDutOT0DLsQjBrQDZn1/lDMxNa9/enbenVTwjCsY9O+6NlTsCRGWI6e+mEXDvSHbKfb8rgVLFs8E3dvfhXn9WzB3ZtfxbLknRnkLIWmqko9ZiWnw4LPhwhUeJIjZB98rhdHFA/ik9thATgSF3jouQN4ZziajufV67djJBKHbliQUmad/QshENUTHaCDwRikBIZCOuKGxNHIsTz80HMHMBzSs+rIO8NRPPjcAYSiBkaiZs5zv335bXz5olPRfXmi83zxSVNwJJKd2yO6hYeeO5Ceemk4FEfPFWdkbZ/5s9oQOtwPGIlpPkyRPWrWsGS6zl0wdxq+evGpmOzXYJgSoaiBg4Nh2+kr9vcFE6PLO2fiPb97AtN798PndWPtZadltYPWXnIK4nevAwBoZ50J47XX05+jnXVmeh52JzKS85bfuGEHnn+tDyOj8vBwKI59fcH034YpEYubsKSEEMC/PPoKzutJ5OWRSOLOn9E51JSJEeupx279xW4YlkQwamTFuV1uP9AfwoPPHUAsbqXjOxQzoKkqbv3FrkQZk+df/SOxnClk1j6yG9G4mSj//30DIagI6Wa6HX735ldxw0dOwSfmT895722bXsGHT5tW0tRc1Zjiq54WNa0HMhiEdtaZWY9pZ50JGQzWqEQ00Yo5B3eihmiNCiFUAPcC+ASAuQBWCCHm1rZURBNPN2TOieiajbugGxKGKRFP/lZVBZcsnA6/x5Wej04RwNFIHJaVGNUye2oAt216BUvnToNfc8FIPr5p25swLImlc6ehxeOC3+PCbZtewXVL34tg1MBZJ09F98OJBhUgcNniE3FCmw89j+xGWDfxufOOzZ+eaoivefw1aDfdDN8Yt2bbNYxGz9derXlQOe9qdRWK3XJfLyXQ88junLjJd4NVzLCgmzKrw103Zd4Od82t4ntP/BVfvfhUPN19Ib568an43hN/hWZziyfjqPmYMnF3ztFIPCvO7DoG12zchcUnTRnz+bBu5sRs98ZEB3kqJiO6BdNC+jM+e+4c2zg/GolDCIGPdU2HIoTtie5F86en57ROsYvVck5sqf4UyqOpf3/4tGlZ+z91DN/ZO4RWn7tgjKf+NpIXW3b2DsHvcWUd5zs7ArbH/dlTA+n3Z66xEotbtv9nLM4TNyexm9M7Nd9z6rmR+36Iwf6j6XWBbtywA4eHo3hyz2Fc1DUdj257C/1BHQf6Q+hOxvptm17Jiq1bf7EbhilzOtcHgzHEkhfiM9sKlgRu/cXo48DLtnn0aCSeE8uZOdYwJZbMmZpzbLGrm2s27sJZJ0/NuZDvmnwcfMuWAUBOWWNG4m6iC+cdjxs+ckr6otRND+5AWDfx7F/7cMuy07M+85Zlp+OBp/em52of7u7GoTnvxfBX/hGTFRN3rVyIZ9ZciLuu7IJ7/Y8RffxxaOecjfZ7v4vwr34FuFzJv+919IKDUd1M7/szZrXZ5rSTOgIwLYkpAQ1h3cQ/P7wLvf2hnHjq3rgLS+dOy/r8nb1DaPG4ss65dvYOYXKLlj5vGx13mbl99tQALl4wHeGMTu9UzNzw0VOyzr+mt/ltc/j0Nn/6848k7zoa/X8eP9ln+97UcaHYqbk4xdcE8PvR/t3vQDvn7GP1+bvfARxcn52m2HN2p2mIDnQAZwF4XUq5V0qpA3gQwLIal4lowo0+MQWOnbBm/gBAq1dL377n1VRYEpje5off40KL15VuvMyeGsBINJ5+79K50+D3uDB7aiB9e/XO3iHMaPfj4ecPQAiRbjilOs1DUSP9WGdHIKchvrN3CC0zjkdkjMVa8jWMOjsC6X9Xq5HERll1FYrdcl+f78KML8++K7bDPaqb6BvR8Zl/+xM+eOtv8Zl/+xP6RnTbRYYYR80ndRv96JPIfB2DrT73mM+P54R0zcZd6ccLfd70Nj8CXheORuJ5680JyZNYn6amR3EWyreM2eYwVh7NPL6O/ju1eHihGB/9efNnteUsjru/L5h3lOvo9wPMoZQgw+HEOg9/ehYwjPS82jIcTj8nPrkMax5/zbaDOjVApTIW0wAAIABJREFUZHqbH7OnBrJyW6ZU/I3uXE+1l0e3FVrGeYGosyOQN8+n3jO9zY+AzbEl83Wjy3nnigVZF/I9Hjcm3bQaVp52jSWBz503J6dDteeR3Vg8Zwq+97vXcMtlp+OZNRfia5fOxfd//xoGgjp6rjgDxve/l7X9h677PHzxaGKkrteN1uv+HtP3vZGY63zKFLR+/rr0305fkyMz946Vhz933rGL46lYHf3a2VOz55KfP6sNB/qDWTGSytn52sSZuX1/XxCTfJptzEzyaVnvGSuHA8gbw/nO+1KfWexinVz0cwJEo4hu3Yb27/8Hpu97A+3f/w9Et24DotFal4wmSLHn7E7TKEe2GQDezPj7reRjRI4y+sQUOHbCmvoZicTh09T03IzhmIHe/lBy3sUwwjEDwaiRbryEYgZakvOfhmMGZk8NIBwzEEq+9+3hCObPasPbwxHc/9Re+DQ16xbP6W1+tHrdmD+rDYeGwojoxrHG/e9ew5bd7xxr1CUXa8kc7ZK5WEu+hlGqkVbNRhIbZdVVKHbLfX2xn11sh7t3jLjNxDhqPj5NxUgkjkND2be75zupHInEx3x+9Gelnss8IU3FZOp1+T7v0FAYI5E4prf5caDf/jWpk9jQwXfSt9UXyreM2eYwVm4cHXOpTpnU6FYhUDDGMz9vUWc71l76fniFlZUv//Dnw1h7RZftKNfR5QGYQylB+P3QX3gx6zH9hRcTC4Imnwt0zirYQT17aqLzL5XT8uXQVEdk5mft7wvathVG59hCnYuF8nzq90h0fMeDVD0ZicazLuQH9/ViaNXqgu2aQp38W3a/g0/d8wx+9NQbaGvR8PVPdeGuFQvQ1qIh+O17bLc/AAhFgRIIpH8rqpr1t5M7z4Hs3DtWHs7cP/niKZVjM3Pok3sO49BQOOuOhJGonrfTOpXbU/l3rLZwKgYfeHqv7TSGqRwOIG8M64aJHpv8/4c/Hy5psc5i2uNUIiHg6erC4PX/gEMnnYzB6/8Bnq4uJCfqJwco9rzaaRrl6GZXY3PGCgohrhdCbBVCbO3r65uAYhFVxnhj1+0SOSeia6/ogtsl4FIFvJqKbfsG0Hc0iohuQnMpcLsEntxzGKGYgUk+d2JuNymTJ7VnYOvefkRiZvq4mFgITwCQcCkCv955CLcsOx3fe+I1zJ/VhuGQnnWL56GhMA4OhdF9+Twc53cnFqIJ67h786v4/Z7D6caNL7koS5tfw7rkLaDrVi7MWvjFrmHUffk8/OSZvVVvJLFRVprxxq5LtY9dl91E4gC0PLGuuXJfX8xrAeQ9uYjk6aAZK24zMY4ax3hjNxIzsG3fACb53FknkXYdg2uv6MK2fQNjPu/X1DFPSOfPasPASAxrrzgDizrb8ZNn7E9iJ/nc+M3OQzg0FMaTew7n3JK/9oozEI4ZWHvJKdC/eUe6A8QuVss5saWJU4k2Q+rff/jz4axYmT21BV+7dC78moo3+0MFYzz1t1dT8c0LT8Rkl4TqdmflyxVnd6KtxZ3++5tXLcCvdx1Ktw/WXtGVdfGSObT5jSd+ZThsPw9vcgS6dtaZCO7vLdhBHYoZeODpvXjg6b3p3DY6P/Zc0YUn9xzO6bh84Om9CNl0Ijy5Jzuvp9rSdnl0ks9te/EoVY4Hnt6LFq/L9niQWze7oCgCm3ccypmDXH/hxbztmiMhPW9nSGbn67LFM+GNhiCPHIHPrQAFtr+TjTf3ejU1ve9f7h2yzaP7+oJQFZHV+ZyK1dGvPTQUxh1XJe4+WHXJqfj1rkOJfeZW8XR34u4Br0vB49sPIRwzbON89tQW3JGRf/uORm3j4p3hSNb510BQh09TceeKBXim+0LceWUXWjQVA0E9/fnH+d2252+qIjA5I//fuWIBjp/sTRwXSlj4s5j2OGUbdz+ZxwPRGkDbnd/E9L2vo+3Ob0K0BgCPZ+IKSzVVqO1IgJD57lmvI0KIswF8Q0r58eTfXwMAKeXt+d4znlXdD86YWXRZPnXdfUW/57lbP170e6ju1MWq7mHdgEBiPt7UqsiqIpJXkyR0I7EIjeZS4HGrUBXgv/64H5ctnokWrwqR6DuHS1XQ2x/Ck3sO47LFMxHwqTBMCdOU8GoKTCtxhcrjUnBoKIL7nnwdfSM6epZ3wbIkvvvbv6BvREf35fPQ4lHhVhUIAJor0Ulezormme+N6CZUkZiDeiJWRq+zldgrpW5iV1oSpgQCXheCUQOqAIQi4NdybwkzDAMWkLsCOACXK/v1lmXBsFkt3KUoUGxGQaUWT+x+eBd29g5h/qw29CzvqlgjvEnjqFYmZMMVil0zEsGwkbhAKYSAlIlR6ZGYAU9yH6fizpISsbiFKa0eRPTEoqCWJeHzuBL5TAFMC/C6FcQMK/1ZoZgBw7Rwy8+OxeTaK7qwadubmOR14ePzZyDgdSEaN2GYEgFv4vMEgMe3v4Un/9yH26+cj5hh4ZcvvYWlc6dh9tQAQrFEPcPwEKJr18Lqezdxe30gcSt3ZqyGYwZ8mopY3GLMVkbNYzdfm0FzKcmL7AKHj8Qwvc2PQ0NhHOdzoyUVWwLwuV3QzUTMZebWzFzrdQmoigIZDidGB48x8tS0rPT0cqmYU0e9hzm05mrebkjNcz74xS9Cf+FFaGedifZ774UydQoAwOofQHD9esRXXo01j7+Wzpu3LDsdv951CJctngmvW8HqDTuws3cI154/B1d+YHYy35oIeFw4OBTGlFYPwjETm7a9iYu6puO2Ta+kP+vOFQsQi1vo3pjRVriiCy1eFaaF9J2e3lHHAV+y/Zr6DSDruVDMxN2P70HfiI47rlqAh58/gIsXTMckn5Z+j6ogq96pkTDij/wCOH8pAifNQiQcQ/TG1Yhu2pSYo/jHD2A4DnT/4pWMsp6ByS0a4oaFUHJx38zv4XMLeD3udLlEKAT4/VBUteD2r/PR5TWPXQAIReNQVZHeh3HTRDwzb2bETDRuIhxLzJmeitVP/81stCTbyoDEzQ/uREerhuuWvhcz2v0Ixwy4VJGOw3eGI/jVzkP45KITYUkLHa3erDzrUgTcqoBuWLAgksf6xP87Or4nt7iTMSjgcSfiUQRHoHk0iOT0ScrxJ0C76eb09Jy+5AXOSPxY3Kvi2HkhjVvN2w3WyAjMYAhqix8iEIAMBmGGwlADLVBaWyeieFRjhfqb7M7ZkxxT0RulA90F4K8APgLgIIAXAayUUr6S7z311IFeCna61526aJAZhoGQbuFo8nb9Q0NhTPK54dMUjERN+DUVwagBj0uBO9mJHkme4IpoFFAUSJcLUUvAl9GYj8YtKALQzDgUjwcy2YiWuo6ocCU6f2JxeDUXonGLjaPGUtex26IpOR3ime+Jjuqoyfday7IQ0Q34PG5EYnH4NJdt5/mx17ODpkHU/GRCWhbMkRHohoWIx49Ht+Z2tPRc0QUhgH8edVHGp6mQUuKtgTBmtPvTsQwkRqilFkZM5GEz3aEejhkQAghGDXRM8qY7NAWQPqF1KYCRPHmO6iY8biVxcpzq4NdNKJDQ//3fEPz2PY3UAdIsah67efOu15XIey6Rk2NVRYEViyGqJO4o0+MmTHkszpgrHaEu2g3SstIXZkZfoEk9B78/fezPbNN6rTiEx4NIzIDPm2gXeN0qpGEgKhX4PccuFGkuBdGMDu/MTk7DtBA3JVo0F4IxAw8/fwD3P7U3K8d7khekXArgcqk4EtLRvfFldLRquOGj70PPI7uzjhWWlGgPeHBoKIz2Fg3RPJ30LsuE4nJBDgxg8ItfyujI/i6CP12P4D3/fzqviyntsIJBREbCaDlhGkJvH4av1Q+1tRVCUWzaPIlR5nbbdjzbv47VReyaydwb0k1s3nHQts1wXIs7HXexuIVQzEB7wJOIY8+xDvZY3MzqyErFuEcaiCuu7GO+ONZG8FqJczqhKHn3ZaG2sN17ADRiTDSSmrcbLMOAHBzMyTmivR1KnnMwai6GZSEUNWzbjq789d0xDcOG6EAHACHExQDuAaACuF9KeVuh11erA70UHLXeFOqiQQbYdComG16KkPC4XePqPCRHqd/YLdAhTpRU85MJYHRnzbE7ZPweV2IkultBPGNkV+aIrNEjvHXDhGUBPo+rYIdkJS7yNGgHSLOoi9i1y7vFjBgnR6qbdsNEysqXyYEkiEQSeT9uwetWcjrYY3ELXmlAGEbifdEoJICoqqVH+Voy+0JndNTFfkAUzPWj8zh8PiASycnrzPcA6ih2TcOAbgGWRFbsRHQTXlMHPJ7kfneNeVcOOUZdtBssw0hcYEuOQIffz85zhzEsK+vOKq+mFuo8BxzUgd4wNUFKuRnA5lqXg6jWXC4XAsmaG/C6E495jiW0Fq9Wi2IRjckudokagVAUiOS0Jy3eRL4NJH+3pPKwemyO5paMlepTq9anYt6nKTnP2VEUkX6+0OvGW+7Ub3KWfHmX8UCULStfpqYqSOV9T3bez25/H8vPqVG6Lcm/fVrusSDVTs9srxfK9bZ53CavM9/XF9Xlgi/j73SbweNCKmZaku2G0XFFVEuKywVMmgQAEMnf5CwuRWFeyoOXN4mIiIiIiIiIiIiIbLADnYiIiIiIiIiIiIjIRsNM4eI0H/j6b4p+D+dNJyIiIiIiIiIiIqocdqBPgJ/fd13R7yll4VEiIiIiIiIiIiIiqhxO4UJEREREREREREREZENIKWtdhqoQQvQBODDGy6YC6J+A4kykZvtO9fJ9+qWUF03EfzTO2AXqZ9vUK26fBMZu7TjlewLV+64TEr9NFrssY2WUW0bGbv1x+jYY7/evx3ZDNTRrPDj5e9Vj7Dbj/mjG7wTU/nux3VBfnP79gTpsN9Ra03agj4cQYquUckmty1FJzfadmu37VBK3TWHcPvXLKfvGKd8TcM53bYTvyTJWRiOUsRjN9n1K4fRt4PTvP1qzbg9+r/rSqOUupBm/E9C836tUTt8eTv/+ALeBHU7hQkRERERERERERERkgx3oREREREREREREREQ2nN6B/v1aF6AKmu07Ndv3qSRum8K4feqXU/aNU74n4Jzv2gjfk2WsjEYoYzGa7fuUwunbwOnff7Rm3R78XvWlUctdSDN+J6B5v1epnL49nP79AW6DHI6eA52IiIiIiIiIiIiIKB+nj0AnIiIiIiIiIiIiIrLFDnQiIiIiIiIiIiIiIhvsQCciIiIiIiIiIiIissEOdCIiIiIiIiIiIiIiG+xAJyIiIiIiIiIiIiKywQ50IiIiIiIiIiIiIiIb7EAnIiIiIiIiIiIiIrLBDnQiIiIiIiIiIiIiIhvsQCciIiIiIiIiIiIissEOdCIiIiIiIiIiIiIiG+xAJyIiIiIiIiIiIiKywQ50IiIiIiIiIiIiIiIb7EAnIiIiIiIiIiIiIrLBDnQiIiIiIiIiIiIiIhvsQCciIiIiIiIiIiIistG0HegXXXSRBMAf/lTqZ8IwdvlT4Z8Jw9jlTxV+JgRjlz9V+JkQjF3+VOFnwjB++VPhnwnD2OVPFX4mBGOXP1X4cYym7UDv7++vdRGISsLYpUbF2KVGxdilRsXYpUbG+KVGxdilRsXYJSpd03agExERERERERERERGVgx3oREREREREREREREQ22IFORERERERERERERGSDHehERERERERERERERDbYgU5EREREREREREREZIMd6ORIliURjhmwZPK3JWtdJCKihsNc6hzc11QPGIdEjY/1mMbCGCGqHda//Fy1LgDRRLMsiaGwju6Hd2Fn7xDmz2pDz/IutPk1KIqodfGIiBoCc6lzcF9TPWAcEjU+1mMaC2OEqHZY/wrjCHRynGjcRPfDu/DS/kGYlsRL+wfR/fAuRONmrYtGRNQwmEudg/ua6gHjkKjxsR7TWBgjRLXD+lcYO9DJcbyaip29Q1mP7ewdgldTa1QiIqLGw1zqHNzXVA8Yh0SNj/WYxsIYIaod1r/C2IFOjhPVTcyf1Zb12PxZbYjqvKpGRDRezKXOwX1N9YBxSNT4WI9pLIwRotph/SuMHejkOF63ip7lXVjU2Q5VEVjU2Y6e5V3wunlVjYhovJhLnYP7muoB45Co8bEe01gYI0S1w/pXGBcRJcdRFIE2v4Z1KxfCq6mI6ia8bpWLIhARFYG51Dm4r6keMA6JGh/rMY2FMUJUO6x/hbEDnRxJUQT8nkT4p34TEVFxmEudg/ua6gHjkKjxsR7TWBgjRLXD+pcfp3AhIiIiIiIiIiIiIrLBDnQiIiIiIiIiIiIiIhvsQCciIiIiIiIiIiIissEOdCIiIiIiIiIiIiIiG2XNCC+EWALgXADTAUQA7AbwhJRysAJlIyIiIiIiIiIiIiKqmZI60IUQnwPwZQD7AGwD8BcAXgAfAnCTEGI3gG4pZW+FyklEo3zg678p6vXP3frxKpWEiIiIiIiIiIioOZU6Ar0FwAellBG7J4UQCwCcAoAd6ERERERERERERETUkErqQJdS3jvG8ztKKw4RERERERERERERUX0oaxFRIcSdQohJQgi3EOJ3Qoh+IcT/qFThiIiIiIiIiIiIiIhqpawOdAAfk1IeBfC3AN4C8D4Aq8suFRERERERERERERFRjZXbge5O/r4YwAYp5WCZn0dEREREREREREREVBdKXUQ05ZdCiFcBRAB8QQjRASBafrGIiIiIiIiIiIiIiGqrrBHoUsqbAZwNYImUMg4gBGDZWO8TQtwvhHhXCLE747FvCCEOCiF2JH8uznjua0KI14UQfxFCfLycMhMRERERERERERERjUe5I9AB4DQAnUKIzM/6yRjveQDAd21e920p5brMB4QQcwFcBeB0ANMBPCGEeJ+U0iyr1EREREREREREREREBZTVgS6E+E8AJwPYASDVoS0xRge6lPJpIUTnOP+bZQAelFLGAOwTQrwO4CwAz5ZSZiIiIiIiIiIiIiKi8Sh3BPoSAHOllLIShQHwJSHEZwFsBfBVKeUQgBkAnst4zVvJx4iIiIiIiIiIiIiIqqasOdAB7AZwfCUKAuDfkRjNvgDA2wDuTj4ubF5r22EvhLheCLFVCLG1r6+vQsWqDMuSCMcMWDL526rUNQdqBvUcu0SFNGrsMidTo8Yu1UY95Yx6id162ibUOOolfsvB2HemZojdFMawszRT7FL1MT/kV24H+lQAe4QQvxFCPJb6KeWDpJSHpZSmlNIC8AMkpmkBEiPOZ2a89EQAh/J8xvellEuklEs6OjpKKUZVWJbEUFjHqvXbce7aLVi1fjuGwjoDkdLqNXaJxtKIscucTEBjxi7VRr3ljHqI3XrbJtQ46iF+y8HYd65Gj90UxrDzNEvsUvUxPxRWbgf6NwBcBuD/IDFiPPVTNCHECRl/Xo7E6HYAeAzAVUIIjxDiJACnAHih1ALXQjRuovvhXXhp/yBMS+Kl/YPofngXonGug0pENNGYk4moGMwZubhNyKkY+9ToGMNElA/zQ2FlzYEupXxKCDENwJnJh16QUr471vuEEBsAfBjAVCHEWwC+DuDDQogFSEzPsh/APyT/j1eEED8DsAeAAeCLUsqG2nteTcXO3qGsx3b2DsGrqTUqERGRczEnE1ExmDNycZuQUzH2qdExhokoH+aHwsoagS6E+DQSo8GXA/g0gOeFEFeM9T4p5Qop5QlSSreU8kQp5Q+llP+flPIMKWWXlPJSKeXbGa+/TUp5spTy/VLKX5VT5lqI6ibmz2rLemz+rDZE9Ya6DkBE1BSYk4moGMwZubhNyKkY+9ToGMNElA/zQ2HlTuFyC4AzpZRXSyk/i8S85d3lF6u5eN0qepZ3YVFnO1RFYFFnO3qWd8Hr5lUcIqKJxpxMRMVgzsjFbUJOxdinRscYJqJ8mB8KK2sKFwDKqClbBlB+p3zTURSBNr+GdSsXwqupiOomvG4ViiJqXTQiIsdhTiaiYjBn5OI2Iadi7FOjYwwTUT7MD4WV24H+ayHEbwBsSP59JYDNZX5mU1IUAb8nsblTv4mIqDaYk4moGMwZubhNyKkY+9ToGMNElA/zQ37lLiK6WgjxKQAfBCAAfF9K+UhFSkZEREREREREREREVENlX06QUv4cwM8rUBYiIiIiIiIiIiIiorpRUge6EOKPUsoPCSFGAMjMpwBIKeWkipSOiIiIiIiIiIiIiKhGSupAl1J+KPm7tbLFISIiIiIiIiIiIiKqD6WOQG8v9LyUcrC04hARERERERERERER1YdS50DfhsTULcLmOQlgTsklIiIiIiIiIiIiIiKqA6VO4XJSpQtCRERERERERERERFRPSp3CZVGh56WUL5VWHCIiIiIiIiIiIiKi+lDqFC53F3hOArigxM8lIiIiIiIiIiIiIqoLpU7hsrTSBSEiIiIiIiIiIiIiqielTuFygZTy90KIv7N7Xkr5i/KKRURERERERERERERUW6VO4XI+gN8D+KTNcxIAO9CJiIiIiIiIiIiIqKGVOoXL15O/r6lscSaWZUlE4ya8moqobsLrVqEootbFIiKiIjGfU71jjFI9Y3wSVR7rFTUqxi6Rc7H+51fqFC7/VOh5KeW3SivOxLEsiaGwju6Hd2Fn7xDmz2pDz/IutPk1BgcRUQNhPqd6xxilesb4JKo81itqVIxdIudi/S9MKfF96wD8DwBTAAQAtI76qXvRuInuh3fhpf2DMC2Jl/YPovvhXYjGzVoXjYiIisB8TvWOMUr1jPFJVHmsV9SoGLtEzsX6X1ipc6AvAnAVgEsAbAOwAcDvpJSyUgWrNq+mYmfvUNZjO3uH4NXUGpWIiIhKwXxO9Y4xSvWM8UlUeaxX1KgYu0TOxfpfWEkj0KWUO6SUN0spFwD4IYBlAPYIIS6taOmqKKqbmD+rLeux+bPaENV5ZYWIqJEwn1O9Y4xSPWN8ElUe6xU1KsYukXOx/hdW6hQuAAAhRAeAhQDOAPAWgHcrUaiJ4HWr6FnehUWd7VAVgUWd7ehZ3gWvm1dWiIgaCfM51TvGKNUzxidR5bFeUaNi7BI5F+t/YaUuInoNgCsBeAFsBPBpKWXDdJ4DgKIItPk1rFu5sG5Wl+Vqt0RExau3fM5c7jxj7fN6i1GiTLWKT+ZKambNnPdZd5vbWLHL/U/UvBRFYLLfjTtXLIDf40I4ZsCnsY6nlDoH+g8BvAygF8DHAXxMiGMbVErZEFO5KIqA35PYBKnftcLVbomISlcv+Zy53HnGu8/rJUaJ7Ex0fDJXkhM0Y95n3XWGfLHL/U/U3CxLYjgcZx3Po9QpXJYC+DKAdcmfu0f9UJG42i0RUeNjLnce7nOi4rHeEDUm1l1n4/4nam6s44WVdClcSvlUpQvidFztloio8TGXOw/3OVHxWG+IGhPrrrNx/xM1N9bxwkoagS6E+KUQ4pNCCLfNc3OEEGuFENeWXzzn4Gq3RESNj7ncebjPiYrHekPUmFh3nY37n6i5sY4XVuoULp8HcC6AV4UQLwohNgshfi+E2AvgPwBsk1LeX7FSOgBXuyUianzM5c7DfU5UPNYbosbEuuts3P9EzY11vLBSp3B5B8CNAG4UQnQCOAFABMBfpZThipXOQZp5pXYiIqdgLnce7nOi4rHeEDUm1l1n4/4nam6s44WVvRy4lHI/gP1ll4SacqV2IiKnYS53Hu5zouKx3hA1JtZdZ+P+J2purOP5lTqFS1mEEPcLId4VQuzOeKxdCLFFCPFa8ndb8nEhhPhXIcTrQohdQohFtSgzERERERERERERETlLTTrQATwA4KJRj90M4HdSylMA/C75NwB8AsApyZ/rAfz7BJWRiIiIiIiIiIiIiBysYh3oQog2IUTXeF4rpXwawOCoh5cB+HHy3z8GcFnG4z+RCc8BmCyEOKESZSYiIiIiIiIiIiIiyqesDnQhxB+EEJOEEO0AdgL4kRDiWyV+3DQp5dsAkPz9nuTjMwC8mfG6t5KPERERERERERERERFVTbkj0I+TUh4F8HcAfiSlXAzgo+UXK4vdcq/S9oVCXC+E2CqE2NrX11fhYhBVD2OXGhVjlxoVY5caFWOXGhnjlxoVY5caFWOXqDLK7UB3JadT+TSA/1vmZx1OTc2S/P1u8vG3AMzMeN2JAA7ZfYCU8vtSyiVSyiUdHR1lFodo4jB2qVExdqlRMXapUTF2qZExfqlRMXapUTF2iSqj3A70WwH8BsDrUsoXhRBzALxW4mc9BuDq5L+vBrAp4/HPioQPADiSmuqFiIiIiIiIiIiIiKhaXGW+/20pZXrhUCnl3vHMgS6E2ADgwwCmCiHeAvB1AHcA+JkQ4u8B9AJYnnz5ZgAXA3gdQBjANWWWmYiIiIiIiIiIiIhoTOV2oH8HwKJxPJZFSrkiz1MfsXmtBPDFkkpHRERERERERERERFSikjrQhRBnAzgHQIcQ4p8ynpoEQK1EwYiIiIiIiIiIiIiIaqnUEegagEDy/a0Zjx8FcEW5hSIiIiIiIiIiIiIiqrWSOtCllE8BeEoI8YCU8kCFy0REREREREREREREVHOlTuFyj5TyKwC+K4SQo5+XUl5adsmIiIiIiIiIiIiIiGqo1Clc/jP5e12lCtKoLEsiGjfh1VREdRNetwpFEbUuFhERFcDcTc2E8UwThbFGVDmsT0TNi/WbGhVjN79Sp3DZlvz9VGWLM7HKDQzLkhgK6+h+eBd29g5h/qw29CzvQptfY4AREU2gYvI5czc1Krs4B8B4porKl0+ZO4lKw9xNjYIdZ5XB4yU1KsuSCMbiOBKOY3qbHwPBGI7zuxHwuBm7AJRy3iyE+KAQYosQ4q9CiL1CiH1CiL2VKlw1pZLaqvXbce7aLVi1fjuGwjosK2dGmryicRPdD+/CS/sHYVoSL+0fRPfDuxCNm1UsORERZSo2nzN3UyPKF+e6wXimyimUT5k7iYrH3E2NohL9I5TA4yU1Kt0wEYqZuP2xPTivZwtuf2wPQjETusHYBcqX5x5gAAAgAElEQVTsQAfwQwDfAvAhAGcCWJL8XfcqkdS8moqdvUNZj+3sHYJXUytdXCIiyqPYfM7cTY0oX5ybEoxnqphC+ZS5k6h4zN3UKNjpWzk8XlKjMiXQ88jurDzQ88humLyOBqD8DvQjUspfSSnflVIOpH4qUrIqSyW1C+cdj59+4Rz899c/hlWXnAqPe/ybJKqbmD+rLeux+bPaENV5kCEimijFNlKrnbstSyIcM2DJ5G+O3KEKyBfnPk0tO54Zs5QyOs4unHc8Vl1yKryainDMwLXnz8l6Pdu95ATl5Mhq5m6iSiq305dtiWPYT0SNyqep6GjV0n2kP/3COeho1eDjxR8A5XegPymEuEsIcbYQYlHqpyIlq7KobuLa8+fgho+cgrs3v4rzerZg3eOvYjgUH3ey97pV9CzvwqLOdqiKwKLOdvQs70rPa0dERNVXbCO1mrmbt79SteSL84hulhXPjFnKlBlnF847Hjd85BSse/xVnLt2C27csAPLFs/E55eezHYvOUa5ObJauZuo0srp9GVbIhv7iahRxeImbvjo+9J9pHdvfhU3fPR9iPFOFACAkLL0pCaEeNLmYSmlvKD0IlXGkiVL5NatW/M+b1kSId3ATRt24KX9g+nHF3W2Y93KhfB7xre+KhfacIwJ26ljxW7KB77+m6I+97lbP15qkaix1V3sVlopC/VUK3eHYwZWrd9e1nGFskxI/NYqdotRKM4BlBzPjNmqacjYzYyzVZecinWPv5oTG3euWAC/x8V2b/Nq+nZDMcrNkdXK3WSLsVuGcha+ZFsiVwnnGg3ZbqDmEooZWG1Tl+9auRAt+euyYw5cZWUzKeXSShVkoimKQIvHVfbcVIoi0geFsQ4O7GwnIqo8RRFo82tYt3LhuPNrMbkbGH/+5pyHzlCL4/lYcV5MPGdizFImRRGY7HenO8lXXXIqfvTUXmzZ/Q6ARGz4PS4oQji2U4ScpdwcObpOhWMGfFr5uZuo0lLtjG99ZiFMmZjKITLOKUfYlshV7LkGUT3InMKlsyOA/X1B/OSZvZzCJamkmiyE+KdRD0kA/QD+KKXcV3apJkjqNqXMqyup25QqneTKuaJLRESFVbORWkz+nsjjCtVGLY/n1YhzxixlsiyJ4XA8K75vWXY6AGDL7ncYG+Q45eZIuzrFc0CqZyHdLDpe2ZYgag56cgqXnkd2p3NA9+XzoMdNeDXW5VLnQG8d9TMJwBIAvxJCXFWhslVdMXNTlbsoBle1JiKqnmouXFRM/uach80vMx4umDsNX734VEz2awjrjblgFmPWOcaTJ+3y3W2bXsE1589hbJAjlZsjx9OG4OKLVC9K7bMYbz1hrBPVN1MCm3ccxFcvPhVPd1+Ir158KjbvOAiTVRVAiSPQpZS32j0uhGgH8ASAB8sp1EQZ723/lRhtxtuaiIiqo9ojgovJ36VMJ0ONJRUPqQUWb9v0SkOPKmTMOsN482S+fNfZEUjECGODHKbcHDlWG4J3KVM9KbXPYjz1hLFOVP+8bgUXdU3POr+5Zdnp8LpLHXvdXCq6FaSUg2iwCeRTt0On5nK0S96VGD1ezqrWRESUX7Xv8Ck2f4/nuEKNKxUPnztvDm7b9EpT3FnGmG1+482ThfIdY4OcqpwcOVYbgncpUz0pp89irHrCWCeqfxHdzDm/uW3TK+NeD6HZVbQDXQhxAYChMV/YYCoxepy3SBMRVUe17/Bh/qZMqXjo7AjwzjJqGOPNk8x3RJU1Vp3iXcpUT6p5DGCsE9U/v8dlW0+5lkFCqYuIvozEwqGZ2gEcAvDZcgs1kSxLIho3C96SV4lFMWp1i/R4vh81pp/fd11xb7j1zeoUhKjGorqJa8+fgw+fNi29Wvgf/ny4YgsXcYqL/Jx4jEnFQ1g3KrpgVrW2pRP3EeUab1t2rHzHeGo83Ge1kbndvW4V3/rMQmju3H1Q7cUXuf+pGIWOAeOJpUKv4UKjRPUvqpvoueIMLD5pClp9boxE4ti2b4D1NKnULfC3o/6WAAaklKEyyzOhxj0fZPJK7KNb38TSudMwe2oAYd2Ap8h5gFK3NQGYkODjPGNE5AQet4Jli2dizcZjuW7tFV1F5+hCJjp/V1I1O2adeoxRFAG/5kLP8q6c71/sKC3LkojETfg0FQPBGO578nX0jegV2ZZO3keULdWWHU+85st3ToqnZul0dNI+qyf5trvmUnPaEMXUzWL+/1T8hnQDP3vuAO5/ai/3v0MVm8/sjgHjySVjvaYasU5ElaW5FSw+aQqORuIIeN04Golj8UlToHEOdACAkLI5l1NdsmSJ3Lp1a8HXhGMGVq3fnnUVdFFnO9atXJjTuDEtC8OhOLo37kJHq4brlr4XM9r9iOgmfHXaqC7m+9GYJmwHjyd2AeDgjJlFfe6MgxyB7lB1F7uVVkqua5bOkbFUs/Nkgo4xE7JTSo3dcuPIbv/csux0fO93r2EgqJe1LS1LIqwb8Gku7O8L4oGn92LL7nfYDpg4dRe75cZrI7Ury/muzdTpXOI+a/p2Q7UVu92LidexXlvouOKAYwBjd5RS8pldjEXj5pgxPZ64d0r7u0R1124g5wnrBqK6iVDMwPQ2Pw4NhdHiccGrqfBrtW831JqjLyMUMw9XLG6he+MuTAlouP6CU3D7Y3tw7totePDZ/QjpBiwpEY4ZsKz6uSDBecaIyAm8moqOVg0//cI5+O+vfww//cI56GjV8ua61MnEqvXbce7aLVi1fjuGwnpd5e9KqeaCTTzGFF4wy7KS7YIC7QO7/XPbplfwufPmlLUtUzF+44YdOK9nC+7e/Cpu+MgpuHDe8Y7bR3RMuYvFFqrz44n3iVJujm+mhe6Yp2uj2O0+3ro5OrY3PJt7HlrouDJWOaj5FJvP8uVPj1sZM/97NRWrLjkVF847Puc1KVy0nKi+5auRrKkJju5AL2aV6VRD6HPnzUmvSnvB3Gm4qGs6btqwoy47YcpZRZuIqFHocRM3fPR9uHvzq8c6Cz/6Puh5Tg6aqXNkLNXsPOExJr/xduDl2z+dHYGytmWhDhTuIypVvjqvx826uihZbo5vpk5n5unaqNZ2z4ztfOeh+To6OzsCFSsHNY5i81m+/BkZZ/5f9/ixC/ap1zDeiBpLzLBw+2N7cF7PFtz+2B7EDKvWRaobju5AL2aV6VRDqLMjkD4IZXam12MnTDVX0SYiqhemBHoe2Z2Vi3se2Q0zT99NM3WOjKWanSc8xuQ33g68fPvn0FC4rG1ZqGOe+4hKla/OmxJ1dVGy3BzfTJ3OzNO1Ua3tnhnb+c5D83V0HugPcv87ULH5LF/+9Htc487/t216BdecP4fxRtSArDzn1XUyRrjmSpr8TAgxgsTCobaklJNKLtEESq0yfdfKhfBpKiK6Ca8Vh4DE6JsUUg2hQ0Ph9OrRmZ3pKfXUCVNoFW0iononLQsyHIbw+9O/hZJ73deXp7Hvyze6JnkykTlHY+pkotnmBK3mgk08xuQ33g68fPunRVOhufJvy7HqRr4Yj+hGQ87jTNUx3hybkq/OQ6Cu2sPl5vhmWuiOebq68tWham33zNjOdx6a6ujMit8rujC5xZ0oD/e/oxSbzwrlT9t+E03Le8Ge8daYim0bUHMp9rzaaUqqCVLK1mQn+T0AbgYwA8CJAG4C8C+VK171CUh4jwxh4NNXYvh9p2Dws1fD6h+AtLJvU0g1hDpaPemrrwf6g3U/QoXzjBFRI5KWBat/AAPXXItDJ52MgWuutc3NQAmjaxw0Ii/zJP6ZNRdi3cqFFe1A5THG3nhjMt/+8Wr5t+V46ka+GPcX+FxylmJybCa7Ol9vI7bLzfHVzpsTjXm6OsaqQ9XY7pmxXeg8NCd+WzSoisL970DF5rNC+dOu3yQS0fPGIeOt8ZTaNqDmke8upkgd9XHWkpCy9LH4QojnpZR/M9ZjtTCe1YUtSyKix+HTXAju60X87nWIbtoE7ZyzMeVH90MJBPK+Lxo34XErGA7F0b1x/KtaU8Oqu1XdD86YWdTnzjj4ZqlFosZWd7E7HlYwiJH7fgjxyWUIdM5CcH8v5C83ofW6v8/Jzan5pkePrimUi1N5nCPy6t6E7JRKxi5QOCYBlBV7VjCIgWuuhf6nZ9OP2bVbGOM1V9exO944ynmfTVwBKDoHVxvjvywN2W6YaKXWoZzPKTJWeR5aEGM3qZwcmO+9djEfWL0Kxt//A7o3vsw4LF/N2w2VymvUuCxLIhiL40g4jultfhwaCuM4vxsBj7tQnXZMZS/3XnVTCPEZAA8iMaXLCgANcWki8+S2o1XDdUvfixn3fgeh7jXQ/89tEH5/3vemRhQAQFsLb4skIqo4vx/xlVdjzeOvYed//RXzZ7Vh7cqrAZvcrCgCk/1u3LliAfweF8IxAz6tcC7OzOPNNm0L1V7eqS6Q6Gh8dOubWDp3GmZPDSCkG/BrKtRx3h4r/H7oL7yY9Zj+wos57RbGOBVSKI7ydp4UuDBUb9OEMP6p2saTi8fqxCxlAADPQ2kspcRVpnz50y7mg9++Byd8+X9h3cqF8LgVRJIjzxmPjWm8bUwipyp3MqOVAD4N4HDyZ3nysbqXWuBrSkDD9Recgtsf24Nz127BTb8+APmNHlix2Lg+h7dFEhFVXkQ3sObx17IWMFnz+GuI6EbOay1LYjgcx40bduDctVtw44YdGA7HYXG1E6oh26ku4iYe3fomLuqajnWPv4rzerbgpg07MBwaf7zKcBjaWWdmPaaddSZkOFyNr0FNKl8cWbEYhsI6Vq3fjnPXbsGq9dsxFNbTHYH5Fgtle5icZqxcnOrEtKtLKeNdcDof1juyU25c5ZMv5hEOw+tWs9ridvFO9Y9tTNINE6GYidsf24Pzerbg9sf2IBQzoRsNMU666srqQJdS7pdSLpNSTpVSdkgpL5NS7q9Q2aoqtcCX3Qrmax77C6KKu+D7LUsiHDNgyeRvHhyIiCrG53HbL2Diyc3N1TpRKBWPD5SPV1OxdO60nHZH98ZEvI4ndoTfj/Z774V2ztmAywXtnLPRfu+9HB1ERckXR1HFnTefjndx3EbBXE3lGCsXj6dtklmnLpx3PH76hXPwnauXQAKMRypZtXK18PvRdt8PMOn5F3BC7wFMev4FtN33Awj//2Pv3eOkqK+8/3dVdVdfB5gZRkZAZuSiyGUGBFExQjCOQUgCJINcfH6roHF50M1mA6iJGRKZsHjd7G7i85hsNsmTrOKFIOOz+riSxEQ38RKJMICaaBRQUDPcp6/VVfX9/dHdNX0d5gbM5ft+vXwN3dNdU3afOt9T53vO5/h7XSwu6RoyxpRYAp7deZA188bzYkMda+aN59mdB7HkkgR0U8JFUZQLgP8NDBNCTFIUpQb4ghCiy4NEFUXZB7SSlIIxhRDTFUUpAx4HqoF9wHVCiGPFjtER0gOPik0wb2/KbHfboiQSiUTSPmkf/cd9R53nMocSZdKbkjpyfZC0R8ywqBpaOO7wuNUO2Y6iqqhDyyn/yY9R/H5EJILi96N0UAJGIoHiduRTlKL+tDN+ubcjfbWku5zKF3ckNklfU+VBnVWfGcfGpr3SHiXd5nT5aoHCCc1Lw/Y/s+vA7jY7RelVsbik68gYU+J1q8ytGZ61Ht21YCJet7QB6L6Ey78BXwcSAEKIZmBpd08KmCOEmCKEmJ56fCfwKyHEOOBXqcfdwuvWuGdpLeG4yYsNdTyyeiZ1kyqBtgWmGHKHVSKRSE4vaR/95Fc+xe++dQ1PfuVT3LO01tGRziRWZFp4e378dCHXB0l7eN0aEcMsOt2+o7ajqCpqMJj1MxdZXSvJJdcmBEqeHbXnT71ujcbFNVxcXYamKlxcXUbj4pqCfrm3I321BLrvJ9vzxR2JTdLX1C1Xjc3vTJL2KKFrNnq6fHV7frM3xeKS7tGRGFPSf4kaFs81H8qqQH+u+RBReS0D3R8i6hdCvKYoWTvj+QK13WcB8OnUv/8P8Bvgjp448ImIQcDjQnepfHXuhVRXBFg4/bx2Fxi5wyqRSCSd51TDtHJJWIJNT7+ZVY1ViPSNQm4l4dlI6sj1QdIeqqrg1zUa62vYtqNtkGjESA6+7SnbkdW1kjSZfjdsmDzxyn5+/Nv3itpEe/602HDcvmhT0ldLbFsQiic4EUkwvNTPkVCcwX43QY+7R2y6I7FJ+poqDejSHiV5dHUt74qv7kiM3q7fFPSaWFwikXQdn66xcNpIIqmEue5SWThtZLsKHQOJ7ibQDyuKMgYQAIqi1AMfdfOYAnheURQB/EAI8UOSEjEfAQghPlIU5Zxu/o0scfy0k29YNIllM6vxutpfYPpTC6tEIpGcCTp7E5BZ5QI4VS4PLJ+a52d7U1JHrg+SU6GpKkMCbhZOO4+GLRnXQ30NK2eP5t9e+Ivz2q7aTmeuH0n/pZDfvWvBRPa1hNm+5+OCNnEqf5oeWgj0aVuSvlpS7F5Q11S8evdtoKOxiaoqROKmtEdJHt1Zyzvjqzsao5/Kb/aWWFwikXSduGlj5BSxNSyaRNy08euyG6G7n8CtwA+A8YqiHAS+CvzPbh7zCiHExcC1wK2Koszq6BsVRblFUZTXFUV5vaWlpd3XWgIan9qT1YLU+NQehOCUjr4/tbBKegedsV2JpDfRUdvtbLt8Z6sD0zcKqpL6eZYCdrk+9B3Opt+NJ2watuRcD1uaue6yqh6xHVld27/pjt/d2LSXG2eNBorbRG/xp6cT6avPHr0l5i12L9iTg9I6ei1Je+wbnGnbPVNreUdj9FPZ6UBYO/oqvcXvSno/op08qaSbFehCiPeAqxVFCQCqEKK1uyckhDiU+vlXRVGeAmYAnyiKcm6q+vxc4K9F3vtD4IcA06dPb/cr9ukaFSU6v/jqlZw7xEfUsGiNGR0Sx+9N1Y6S/kFnbFci6U101Ha9KZ/7yOqZVFcE2dcS4mcvvVf0JiBmWKycPZpPXzTMef1v3vqk11djyfWh73C6/G532qD9usZ9y6bg97iIxJOyLl2xHVld27/pjN/NtLO6SZWsmD2a6oogj6ye2W2f2llZrt6E9NVnj94S8xaTzTrTbeq2LTDMpP19/8bpRA0LTQH9FB3RkjPP6bbdXJ+qKpyRtbyjifru+M2+vF70B3qL35X0fny6xpyLKti0pJYSn5vWaILnmw9JCZcUXfK8iqL8DyHEfyiK8rWc5wEQQvxTF4/rJOJT/74G2AA8DdwA3JP62dSV42cST1h89drxhGImQsDRUJyAx0U4ZhL0nlr7rr+0sEokEsmZwEhYrLr6Ahqf2pPVDmYkrIKt0h63yoJp57E+Q+JiQ30NniKbnL0pMJfrw8ClM23QuRtE+w+HOB5OZMu6dFG3vDfNBZCcPTI3UuomVbLqM+PY2LT3lD61I/60P+jsS189sIkW2WiMGhaBIvbQ07FGWoc9HLey4qPGxTXoLumvBxLFfOo9S2u587Fdp1zLu2Obndl074rf7A/rhUQyUDBMi2tqhnMymiDodXMymuCamuGpjV4ZK3VVwsWf+llS5L+uMgz4b0VRdgGvAc8IIZ4jmTivUxTlHaAu9bjbxBI2m55+k1mN29n09JvETZu4acuJ5xKJRNLDdLZVOp6wWZ8jcbF+SzPxhJ332nRgvvbRN7hyw3bWPvoGxyIGti0LLCRnlo62Qac3iB589m1mNW7nwWffpnZUGdt2fNBhmaP2yKwSe2l9HQ8snypvVAcgme32K2aPZmPT3lP61I76087KckkkvQ1fETkKX5GNxtMRa8QSFiciibz4SF5LA49iPlVT1VOu5d21zdMtISTXC4mk72ALiBhWVp40YljI2+okXd1CGJP6+aYQ4smeOpmUJExtgeePAJ/pqb8DScN4dudB1swb71R/PbvzIEsvr5YaoRKJRNLDdLZVujO6j10ZstSbKtYl/YeO2m3CtIkaJt+7YTr7WkL89MX3aNjSzNr547OGiHZH61RW10py2+07Ypsd9add1eaVvlfSW+isHEV714bXrXXJrr26xvBSv5xZISnqU326hprq8i+2lnfUbxfzv6db0krOZZFI+g6inTyppOsV6PMURXEDX+/JkzmTeN0qi2eMomKQF0WBikFeFs8YhdetEjPkbqhEIpH0JGnJikdWz+R337qGR1bPZOXs0UX9bbqdNJN0O2kunQ3M0y3TR0JxhIAjoTiheEJWrEu6TSG7XTl7NJG4iS0EkbiJZduEMyo7Hnz2bVZ9ZhwVJTpVQ4NZ7y1m87nYtsj6G9KWJWkEAjs1+en/3T6Hr8290PldIfvqcKK9Ez46jewWkvQ2nI3GtAkqFPWhxa4Nj1vtsl3HDItDxyKdvpa6i1wzeh8d8anFvrdC8y7Wzh+PV9ec153K/57OAaBdWS8kEsnZob08qaTrCfTngMNAjaIoJzP+a1UU5WQPnt9pw7RtFEUh4HGxryXEk6/ux7AECcuWGqESiUTSwxSSrFgw7byimuZet8Y9S2t58iuf4nffuoYnv/Ip7llaW9A/dzYwN0yLcDy7NS0ctzBMGchLukduG/SX54xhwbTzuH3zTueG9Xg4wbbXs6VaNjbt5eY5Y4kYZqdbqDNviu/+RTNHQnFQICyTIgMey7Y5Fk449nfnYzu5atK5rLn2wqL2letP6yZV8thtVwDZicWutPzLNn7J2aZQArLDskVFYo2o0XW79ro1BvvdNCyadNrkM3KRG1m9k1P51NzvbfPL+wgbbba8cvZoAGfexQPPvJ31/Rrm2fO/p1siRtKzCNvGDoWyfkoGDgnLRgAnIgZCpH6mnpeAIkTXF0tFUZqEEAt68Hx6jOnTp4vXX3+94O/s1A1FelDXytmjWXxpFUGPi4hh4te7t+val9tT+/K5n2bO2IfQnu1mcnDEeZ067oiDH3T1lCR9m15hu+G4yWMv78samvibtz5h6eXVBYd1dWbgUGeHE4XjJusefSNrWNLF1WXcv3zqGRscNlDpwud4Rj7kjvrdjpD5/xiJm9y+eSflQZ0bZ42muiLI0VAcj1tzNvB/+uJ7/PrNT3hpfR1CCOIJu1N2FombbH55H3Nrh3PuEB8Hj0b40Qvv0tJqyCFdZ5ezbruhWDJ5nuvr7ls2BVVRsuwr027DcZMnXtnPgcPhvOHPmTaV+R4jYWGJpFxX0cGjQnDlhu1YGYk6TVV4aX2dI1HQWxjgPr9XxA09TbFYIaBrfO2R/JigkPxF7vs3fOFCykqDXNn4S66aMMzx8/sPh6gaGkBB6dBAXsNsu36ihoXXrXZ6LegokbjJ2gIxUHuyd32IPm277fmdzO+t2FDoph0fMH/qcBKmYHipn30tIXa8d4TLL6hgRFny8U9++x7b93wMdM7/dtcnDnCf2lHOetwgbBv78BGO3norxmt/QJ9xCWUPPYQ6tBxFlRXIA4GIYSKEQIikbFQkbqIooCgKfr3oGjFgLuZurZK9NXl+KqKGScOWZsqDOk985VPODeeDz7xJS6vBPUtr0VS13ZuAYvTlKdN9+dwlEknvxutWWThtJJFUVbjuSj4u1g4WS1hse/2DLP21ba9/wLLLq/Nu8Dqr3dhZPXbpG3uGgfI55mqPV5To3HJV8ka3okRn1dUX8K3HdrLrwDEa6ydzx+cncHd9DZG4iU/XOq1b7nGrzK0ZzsZtbTfSdy2YyMO/eueUswAk/Zu0/T2yeqbjR3/20ntOm366Gtera4SNZNL8x799L3lt1tfg92isyUgs5urqpm3dtgXhVBVue9d2uoI3M3GX7hbqTTY6UHzVQMK2BRHDZIhfZ8288fz0xWQSseHJZu5fPrVDskW5sUb44McYDd8gtGYtK2ePTvrhjITmPUtqQYETkQTDS/0cCcUZ7HcT9Liz7EhVFbwZSQmfWzut9if1qHsv7c0uyfzebpzVNhQacIZCP3D9VKKGxYatGZs89ZNp2vGh49vvWjARgO17Pu6w/831iStnj+a6y6oIeFwdzpX01rksMrGfjYhEksnz378MgPH7lzl6662U/+THKMHgKd4t6Q9oKiRMnKGhtkjKlrjkEgF0UcJFUZT/Tv1szZRu6SsSLj6PO3kT+5lx/OnQCVqjCUaU+Vn3uQn8/WcvIBy3WNfFtra+3J7al89dIpH0buKmjWGJLNkUwxLEzcLtYJ5Uwl13JZepdMK9mORLZ7Qbo0X02KPF9Nilb+wRBuLnaCQs1syfQOUQH3ctnMi6z03gnEFe1swbzwPLplAzqtSR17h9806OhRNYnWyVjRqWcyOdKQlz46zRMikywIklLFZdfUGWdNaqqy8glrDy5ADu2LyTuTXDuWrCsOS1uaUZW5CXaKso0RGQJYGRe22XB3UicTNPT7qvtPEPRF/Vn0nb+u2bd2bNnaibVOlsnndUBi4dayhCcPKKmcSamkg8+ADXzRiV54fjpo1pZd8/mlay2jxfSqZNKiFqJE6r/Uk96r5Drp2kZVqqK4IFN0EUkj73ezdM52erLqc8qLN+y24+fdGwrPhgxezRp/S/oohNXjVhGHNrhnNHhjRdX5UAknJG+Sh+P9qwSs751S8ZfmAf5/zql2jDKlH8/rN9apIzRDGBkm4Il/QrupRAF0J8KvWzRAgxKPdnz55izxONm9w8Zyx/+ugENaNK+frju5yb1/ISL28dPN7loKUv7+r35XOXSCS9GyGg8ak9Wb618ak9RRfjzibcO4O3iB57sWp46Rt7hoH2Oaarcu98LJm02bhtL60xkw1bm3nw2bcZd+5gmnZ8mHVNrN/SXHQjpxh+j6vg51pdEZRJkQGOsEVhv2sLogWSxOmNF6BgYrFuUiWrrr4gr8jE41YdG0xLC2x6+s28hERmBe9L6+t4YPnUXlnVPdB8VX+n0IZI2tbTGuad3dgRkQj6jEuSx29qIuDN98NBr4u4aWfFMXHTBoX8pF3YoPVH/86h88fg0wv79J6yv76ykTXQyU3u3r55J00RwIAAACAASURBVAumnceX54xh/+FQ4YHlRQaUV1e0VQ6n44P2/G9axuPIipV5NplZ/d7XNxjlZmk+IhZj0B23c7yhgUOjx3K8oYFBd9yOiMXO9qlJziCxhM2dj7XNz4klpP55mm4JGSmK8vOOPNfb8AqTEWV+ZowZihBwfyqQv2vhRJp2fMC088uzXt+ZoKUv7+r35XOXSCS9G5+uOVIC6arvihK9qGxKZxPutm0TjhnYQiR/tlPFG0/YrN/SnJe4jBcJDqRv7Bn68+doWxZ2a2vyprO1FdtKDqXNrQRrfGoPf3PlaP647yhNOz6gfsYo53pIV0N2trW52Od66FhEJkUGOL4MCZcsv+txFZWySidaCiUWb7lqLM/uPMiaeeN5saGONfPGs+31D4hm2OCpkiud6RY6W/RnXzUQKbYhUl0RpHFxDT63VnBjR0EUHaSn+P2UPfQQ+szL8S1aRDRq5NmMXSSOsUV+lXDDlt0on18Apkno/QPdtr9Cw1LT9JWNrIFIsarvzFh1yWVVVA0N0Fg/OWsT5LrLqgpuFN08Zyz7WkJA9lDoTPLsJR5vk/HIscli1e99cYNRbpYWwLaJNzdT9sMfMPz9v1D2wx8Qb24GOUh0wGBaguYDR9m0pJaX1texaUktzQeO5nVUDVS6OwlgYuYDRVFcwLRuHvO0o3o8xCIxFAU8bg2vW2NfS4jndh1i/pQRBL3ZN6+dCVr68q5+Xz53iUTSu4kXkRKIF6ny6EzCPTkY2mDd5mQ30brNuzgWLp5E72zALH1jz9BfP0fbshBHjnBk5U0cOn8MR1behB0KEW6nEqxuUiVza4bz9cd3Zf1+5ezRTrKjWPIjl2Kfa0WJRyZFBjjF/G7s+EnCBz8umKTbfzjk2JDPrTHE7+a+ZVN4aX0dZUEPC6eNzDre3Jrh+PQ2G+wPyZX+6qsGKsU2RKKGyRC/O7m5k3aTqaFpCiKrAvfIipXYh484SXRFVVGHllP+f37K4PUNmP/2AzbMH5dlM4U2qSpKdKJF1oZg9SgAEg8+kHeszthfR2Qp+sJGVn+l2PreXtV3ml0HjuHXNTh8hCHutiLA+5dPJVCkG21EmZ/fvPUJn51cyeq6C/K6gyzbzrOX45aKWnmuc5xMmyxU/d5XNxjlZmkBvF6806dx9Ja/5dD5Yzh6y9/inT4NvN6zfWaSM4RX15h2fjknowmEgJPRBNPOL+9TcdzpRBFdELNRFOXrwDcAHxBJPw0YwA+FEF/vsTPsIu1NF7ZDIeK6B0FygFJ6uqxLVdBdGhHD5PHMQUqdHNzSl4dR9OVzP830uqnuB0ec16njjjj4QVdPSdK36RW2G44leOyV/Xz6omHOMLvfvPUJSy+rIuB1570+aphEDYtw3GR4qZ9DxyIEUlWTvpwJ4OGYwat/OcK088sp8blpjSbY8f4RLh1TTsCr5x07EjdZ+2jbYDyAi6vL2h22KH1jz9CFz/GMfMin8rvFztu2BdF4Ap/HRej9AyQefIBYUxODXn2NO7Z/6NhY3aRKbrlqLCPK/LRGE0QMk8an9ubZ4L1Lp+DTBCcMUXSAXKFzAaR99j7Ouu3m+t2/noyiKgoVg7yEP27BDgT5+i/2tg2Fu7SKgNflDLRVUPKGGX5ncQ3RhEXlYJ/jx5dcVoVfdxFLWAhgXSf9a29kgPv8XhE39BTFhsIO8bs5HklkPX/P0lo0VcWXHhL6jxsBcK9ZS/D8UUQNE5/eNgTUDoU4smIlasU56A3rCVRWEDUsVEVgCyXvWnjyK59i09Nv5l0fX//CBAYfb6F11pUABNetxbXqf+LzuDttf4VinC/PGZO8Tjsx9LGP0qttt70BxUTCHFmx0hneWPLiS9z5YgvlQZ0bZ42muiLIoWMRyhJhIn93G+U/+TFqxlDHYrHt/cunogCKAodb4wwv9bOvJcSO945w+QUVjCjzc/BohB/++l227/k4K14JvbffiWvSNunVXRwPJ2jY0veHLPfCgdFnPW6wT57kyE03O3YIoM+8nPJ//xHqoF6v1CzpASKGiQJYGXlSTVUQgF8vGsf1rYu/G3QpkhVCbFIU5V7gR0KIlT18Tqcdxe9HtW1ihs3JaAKf7uJY2GCQz83//eOHvPBWC431Ndw4azTxhN3pIKO3TpnuCH353CUSSe/Fq2ssnDaSSKqqIz0UtL3d7LR2aDqobVg0qWAFukd3OfMs0q/dUD8ZT5FFPl1dmBswt1fdJX1jz9AXP8diN1iD3XAiQdbzG779HbxA4Nxh7DqwG2jThN7YtJeKEp2b5yRvTL+5cCL/+5fvsH3Px0CyUizgdRE1LBqebLsJTktgPLB8Kl63VvRmr699rpLTj1fXmFsz3LG9VVdfwN1b9zi2s6l+Ivctm4Lf4yIcM3ni1YzikfrJ+D0uRxIAoDyoEzdtNm7b6xzjrgUT8emac23btui0f+2N9EVfJSlMpmRJ5oZIpv4xJO07HLdofCojlmjchNulcOfWt9j1H39ObjRdVkUgnYj2+1Erz0U03M0dz7zDrgM7sxL0udfCiDJ/0Srh1p83gcuFPuMSgsuXo+ouFEXptP3ldtmlO55u37yztyQJByy5Npe5vvtStlTy4ksEq0cR/uth7rtuEq2JpBSQ893V1zDkn78LPl/WsYvFtr6U7z0WMbJi6g31k2na8aHj8+9aMJHJIwdzxYXnsLFpb1ZcE7xgXJtNqiqlgfzrqS/aUjHf0Bf/X3oKJRh0hoi6xo3FfOddWr//EErGZo2kf+NSIVogT+rTuyte0j/oUgW682ZF2SGE6JWSLafaFY4lTCCp8eNUoGsKtoCrNv6qS9UyA7xapb/T6yoaZAW6pIP0CtuNGCaxAhXlXl0ruJsdjpu8+m5LflX52AoCOX45FEvw2l8O5712xpihBAtUtwNYtk3UsBz/79M1NFUGBr2Qs16Nk1vVlVmddfBohJf/3MK00eVOdViFB0yXjk938deTUQIeN0GPi1DcJODROHQsyo9eeJeWVoO7Fkzk4V8lk+jpSjGfrnHlhu1YGe32mqrw0vo6YoY1kCsL+xpn3XZDsQSPpyrQzz8nyImIgaaqBL0uQjETENz52K6sZHiuPV5zz68dW3xk9UwefPbtgtdCbmdGZjzscavJghRdI2pYaArobhkr92J6RdxwurGFyPK1j6yeyW/e+iSvU+6ayeey+F//m7pJlXx17oVEDMuJYwb73OimQUtCcSp7f/riexwJGdy/fCpeO4GhubFFUpouEk92Of/bC39xzuPi6jIevH4qtm3j87iTXU26C7WLMUnumpV73ab/Zne6QnrxPW+vtt1cmwP47ORKbv98ciMyHEvwxKsHMjYya9h14CgXjRjMIF9SxrDlZIwSM4bHSqAOHYqSYSfFvpdi1elr5o3n+v/1e+fxpiW1fP3xXflV7Mtq8aeS53n/Txl/Mx1Pd6UAscOfYe+1vZ7grMcNdiSCHY5AqBVt1CisAwcgWIIa8KP6/Wfi9CRnmYhhoqmQMNvypG6XgmXLCnToYgV6Bq8oinKJEOIPPXI2ZwjbFggB4bhF044PmDNhGFVDg04SvW5SJb9+85NO6fz0whYgiUQi6TUodLyiHMDjVgtXlbvzg/dMrbag131KrTbbFnlt29JfS4qRWc2XWU2elr2onzGKk9GE8/q46mbLK/s5cDjMqqsv4M7HdmYlKJ/f/RG3XDWOh3/1Dhub9rJ2/niOhIxkla6dIGokNTgzb2DTmpyyslDSGXwFKtAbn8romKiv4dPjK/jjvqPOwLk188azfc/H7DpwDJ+uZdlidUXQmU1xfkWQUNzkyVcLSx6mE3OFuiYaFk3i4V/upaXVkPYqOWuk9Y/T9l1VEWCue3hW9e1dCyYybEhS+3d13TgMS2TFMd9ZXENCcbPp6eas9/zw1+/gc6m0fu+HmDf9LQ1bdmfFMoBz3Wz60kQicauoJEZnE4a5lcg9PZdA3vN2nVybq5tUyaqrL2Ddo29k2c++ljDb93zMttSw8YhhZb2msb6GxL8/TMnNN2VVBhfrnGlvkG7m4xKfu+DrfB43ipL/3RayhbsWTOS55kMsnH5eUpqGnpOYk7YnkZx+ZAV6+3S3Av1N4EJgHxAmmSMRQoiaHjm7btCuJmTcRAjB+y0hzq8IOjsrafweFwePRqgo8eAtvsuSRcwwacnQFUtXH/RUFXs/323tC/S6igZZgS7pIL3CdsNxk/f+2prlc99vCTH6nJK8inLIrpzMrARbcllVXlV5Z6vbI3GTVwpUt182tkK26vc+zno1TiRusvnlfU4Vb6ZW6PN3znGGsKXt6KIRQwBBJG7x4LNv5+mXujSFxqeSicq/efhlXlpfR/jgx4hfPo9y9TUERlQSjps8UWAWSyxh5VUWFqqYXHZ5tSNRIOOGs8ZZt93c7pxwzMSwLIb4PexrCRExTMcnh2MmmqbgdWuOLV9SphHXdNY/8w67Dhxj2z/MwrRFlpxAbtV6btx7qsrHvqiPPgDoFXHD6SY3Gff8nVdxNFRYI/r9v4YYXurj0d/vY96U4U41cFr6KLeiPK1pDnDniy159n/fdZPxe3VC+w6g+P3c8dz+ghXimRtQmRJgUcPC145Pz60Kvn3zzm5XoGceM3MdhF7VCdWrbTfX5h677YqCmvgNi5KbKuefEyQUM3n9vcN5VejBWAh/RblTFV6ss9K2BRHDxKe7nBxF2l/nVqDft2wKt2/emRe3FMuJtOffH3z2bf7p+qmEDavHEt5dmWHUxzjrcYMdiWAfOcqxr30N47U/oM+4hNJ/+ifU8jJZgT5AiBgmLhWMjAp03aVgygp0oPsV6Nf2yFmcYXy6hi0Eo8oDhONmctq6oqAAr7zbQsOW3Y6D112nDgBsWxBOTVTPrT7oiSr2QkNu5G6rRCLpS3jcKqPKAxwLG85u9qjyQMGKcsiunMzV2s2ls9XtepHqdr3IuUC/bxmVtIPHrbJg2nms35JdYTWv9lwMU7B+S7YdfXQ8yvkVQYYN9vHNhRPxuFSn+jCtn/v9G6YTTVisnD2aaCRO4NxzOPbF62j4xR52HdjtVJjlzmLJrSwsVjGpu1VZpSXJ6845HjEIeFxs2NrM7IvOoWZUmdO9kB4iiguni0d99fcoT27h3m/cRWDEdKJxk3UZibhCVeu5ce+pKh+7UwkrkXSHTP1jj1vleCThxBErZ49mwbSRrM+oHG9cXMPiGaMI51QDr180yakYhjZN82MND1D6vX9l13/8Oevv7jpwDF8qeR6sHkXUtKko+SjvNel4o+HJZsqDOrdcNS7L17fn0zNnEiiKwvdvnM7BoxFHPqyzcwmKVRqnkZ1QHSNXcxvI848VJToBjwvTSnbMRw2TGWOG0hozs6vQF9fgjcfRfD4s2+ZYOJEVp2yor2FIwM2JnBzCXQsmUl0RYMG082ja8QGaqrTppesa9yytTc0CaNsovWdpLVYqKZ8ZA7fn33cdOIYlKKr53pWEd7G/J9eQHsS2CW/ZwpDGRkcDPbxlCyVfvvlsn5nkDJFOnqeVpmyRfKy7pD8H6FYdvhBiP3AecFXq35HuHvNMEDUsDNMmlrC4e+sertywnXWPvsGJ1A3DVROGOQ4+lrCc99m2IBI3sUXqZ8qqDNMiEjf53g3T+dmqyykP6mxs2svNc8YSM079/jSZg0UsWzjnEDUKP595bhKJRNKbMUybSGqjcVbjdjY9/SaRlC8uRNSw2Ni0N8vvbWzaS9TI93u2gGd3HmTNvPG82FDHmnnjeXbnQewiDVYxw6Jpx4dZr2/a8WGWv846furGce2jb3Dlhu2sffQNjkWMPB9+pjjVWiLpWeIJm/VbmvNscfKo0rznm3Z8yLlD/Ny+eSdXbtjOd7btxbAE5UGdqyYMY+G0kRwPGwggnrBYNrMan99DJGGz64Pj2ev8lmbiCRu/x+UkITJvvtOa6IWuk5iMGyQU9rtx02bV1eOYdn45TTs+YM288bzUUMfiS6t44tX9XJnhn5XLZ2K3/DWpfSsEPo+raLKkblIlj912BUCWX0pLFmRSO6qUfS2hou+RSM4U6URzPGE7ieqfrbqcFbPHEDUsyoN6lg9FUWh8ak+Wb93w1B5unDXaOWbtqFLCH7cQa2oitO9Anv2vnD2a4xGDO19s4crv/JLHXt7HmvkT+P23ruGR1TOpm1RJ7ahSohmyXTfOGp3n60/l09Oxy7pU7LLp6TdZM/8i7l82hdJAsqOpo9dcoXvUjU17uXHW6C6d20AmbXOKEITez7eP2665kHC8zW/fvXUPsYTFszsP5n3GhuYmHDdRFAXLtmlYNDEjrv2gYCywsWkvSy6rYkjAzZLLqnhpfR33LZvCEL8bTVXRVDXLxtPDddcViIHb8++1o0rx9XDCu9jfKxa/S7qAz0fg+utRPEn5HcWjE7j++ryhtZL+iy2Sfiq9/6kqyccyREvSrQp0RVG+BUwnKePyE8AN/AdwRfdP7fThtQxims5/vpFMuKTbnt86eJzpo4dyd6rq62cvvec4+Paqw4tVnw8v9RFL2NhCEDUsLNvOGtaUuztfbFfVX+SGRe62SiSSvoIQOAE5JKtQGp/aw/3LpxZ8fTG/V6hixetWC1are9upbl84bSSRVMCtu1QWThtZtGI9lrDYtf8om5bUnnXJF6n/eOYptjb7dI2188dTNTTotEXPmTDMSaoDlAd1TMvm7voaQjET08rvlLg3pQW9oX4yX5t7If/03J+cv1Fonc/VOO1s3CC7KQYO7fldr1t1/KAATkQMFk4b6VTSpl9X/pMfo/j9KKpKNG6ycvboPMmgltYoq+suyKpYTPul3K6JtN3/99ufFH0P9JxmrkTSEby6RkVJfpV3uso63WER9Lb51rpJlY7MRSxh8dnJlcnq7vrJ2P/+A7xf/CLqoEF8/8aqrOrv6y6r4o6UTMYTX/kU5w7xcfBohAefeZOWVoOGRZMIeDQ8sTDhlgi1o0q7pGOemfQGnERooWvuVNdXRzpJOnNuErDjcdSSEr5/4yhCMRO/R+OjY1GCXhdrHnkjy2+v37KbtfPHZ0kFVZToRHLkURoWTWLD1mZnSHmxBLZP14p2t6ffk7bvtHRd7mZSWmIo17+nNdAbF9cQzdF8h7aEd5cq0Av8vc52U0hOQTwO8TjHbr8jS8KFeBykhMuAQFGAAsnyAmMQBiTdvfNfBEwF/ggghDikKEpJt8/qNKN6vXghK4ES9LqYdn551rCvhkWTMBIWXt2VF4SkF4/7lk3Je35j017u/tJkjocTWQNhGhZNKrj4pBeQ9K5qru5YLNGzi49EIpGcadoL4gsRjScK+r1oPEHAq2e/NqMKF9r88H3LphD05ifR46adNwxJURTipo2/wICUzkq+nM4EZbG1qB/pP/Y6cod+QaqCMJzggWfednRpv/2lyUQNi+/fMJ33U/q5V1x4TlYyJjcOaHxqj6NBun7LbjYtqXUS6B1Z5wudW+2oUiJxs+DzRsLqUT1SSe+mPb8bS1h5AxEbFk1idd24rCGiuANEExZeXUEASy6r4ljYAJKbj/UzRqG71LyET6ZfypQsiBoWmgLzpo5k3aP57+lpzVyJ5FQI2yZqmNw8Z2zBWCItUVQ7qpRQzHTu1TIHSteOKuWeJbXOBmd01WoUIbg9p3DKr2t43BnJ+m3ZyfqHf/VOcvNq2RSO3fxl1Ipz2PDt73DoWOSU94K5sYfHrWZd/zfOGp23odbR+KHYWhNLWAgh5H1qJ7FtwXFLpeE//5I3ZHzh9POoKGmLc78290I+WzucEp+b/7pjDv+16xD/9NyfuHnO2Lx4MDOmSMfBBWNpo3gsCckYp1BhCpAl16Uq2ZI0ae319BwWoEcT3rkSOHKD9TRg29iGQfm//wglGESEQpgth1Htwh3Dkv6JbWdLuGALNHmdAd2XWzFEcgqpAFAUJdD9Uzr9CMPIS6AYpu20KWXe2Fopw+lsdbjf46Ihp7W7MafFL3d33utO6o6trruAB59922m3jRoW9yyt5eLqMjRV4eLqMrnbKpFI+hTRVEIvk2RC3Cz4ep/uYsP8cVl+b8P8cfgKDC/xe1xUlOg8snomv0u1QFeU6EVv3DI10zNlDYqFBTHDYv2W3Vn+fP2W3QVbRk+33IvUfzzzpCueMm3xuktH0bClTZf2+d0fcTxscCwlz6K7VD5bO5znmg+dMg7IrOAr8bk7tc4XOre0jmmh5zP1SGWrff8nWqTd/ePj0azq9Ez7HOTTs6RVwkZyiG5a7jCWsHl+90dZUlzQfgVqOqmoKkpqwLOraHJf2qjkTCJsG/vwEcyH/zcjyvxFq6wvri6jsb4GTYWGRZO45aqxWbIl5UGdsGE58l3rNu8kHM+XgEl8eJDwwY+zkvXp3z/XfIi18y/iezdMB0VBrTyXWFMTyre/SVkiTGN9vk9PrxGFYo/j4QQrZ7etN12pYk9TdK1xJ4e1F/qdvE/NJy3Bh5KUrcq0j41Ne/n0RcNoeLKZm+eMBZLJ86smVfL1x3dx5YbtfP3xXVw1qZJ/vK6mXXtN/9vvKfzdtNel5nVrXHdZVUF5uHT8kimbkunfg96kDExaei5Xdu6B5VO7vRma+fcyJe4kPYTXi1YS5MhNN3Po/DEcuelmtJIgeL1n+8wkZwghwLIFJyIGQiQ7FC07OZNB0v0K9CcURfkBMERRlC8DK4F/6/5pnWYSCRSPC5emUBb0EEtYjCjzE4mb/MO1F2YNgUlXR3a2yiv3xqBuUiUrZieryh9ZPZOfvvgeR0JG1u68qiop3bFdeTvC9y+fKndbJRJJn8VrJ7hnSS0nogmGl/o5dCzCYJ8br50gqf6VQyRCiYhz37IpzgRw94mjEIlAMJj1UiNhserqbCmAzA6iXDI109MyBM/uPMjSy6sLnntn5GROd4V40SowWel12lBVhSGazb11I/GfO41ozMDvdbN2/vikjFvcYsXsMYRiJs/v+JADh8PcPGcsJT43iy+tyhsul765hTat0PS/I3HT0TYvtM4X6m4oVo1V6HkU2Wo/kPBaBvcvm4Ilkp2W4ZiJpiWH0UYNizkXVWT5wZ+99B5et5onrXLXgomOHa/f0syaeUkpgUxJmM76pWK+rKc1cyX9H2HbiEgExe9HRCJJrd5otOjjtCQRgIhECD3yCP5rry0uN5GwHLkKAE1R0N1tdlo3qZK18y8i6HWzZt54fvrie44M0ncWT2bd5yYQ9CbjGJemYPz854xYcWPefeLcmuHZnW7fbsRrWcSamog1NRFct5b7V/1PfB533hpRMPbY0sy9y6aw4/1j7DpwrENV7MU4VeWvrAo+Ne0NYk1XdVdXBKko0SkLevjdt64hapg8/sr+rO+1aceHLLmsCoDHbruCl//cwrTR5U7n+l9PRoG27zbzuzESllMc+NhtV/DDX7/rxCeZthBoZ95FZzdIcmXnJL2cSATbsrMq0K1wBC0SgUGDzvbZSc4AtkgWApUGdBQFSgM6mtRAd+iWFxNCPKAoSh1wkqQO+nohxPYeObPTid+PYgtcmopti2SrnWGRsGxcqkrdpEqnVS+9kBTT3EpXeeU+nxmE1U2qzGvzS+vb5S4+7bXbqqmKebn4SCSSPoeuo5mCwf7kYjzYr6MpgEsv+HLb66VVuFm/uU1Wa0N9DUO8Wl7rlNXJhHhnNdOLbZRG4iZBb3by/3RXiEv9x7OD6vFg3HsP8Ya7Wf/MO1k2+fzuj5ykeTqR/uSr+/nxb99Lfj/1k1l19TgqB/s4dCzC0VAcTVWcWODhX/452WFRX+Os9X6Py6lUy2zHL6ZZWujmtNBNazFblhsw/ROh65iGzclogoDHxfGIQcDj4t6nk7r79y2bghBJXcuKQV7WzL+IuGnnyTxkyljkbgKlY9TO+qVivqynNXMl/Zt0BfnRW2/FeO0PBL/69wSvX87RW29z9HvLHvo+oUceJfTP/5J6/BDq0PJkEt3nI/DFL3Js7Vo88+dz79Jl+D1u9h8O8cKbn7Bw+nn4cpLBXt3l+NK0lEs68b1y9mjWfW4Cd3+phiOhOJqqZsmDbqivwbtkKfEcec7MQZyQ0r1++k/c+427iD3zDPqMSwguX46qu1AUJe9aSGu4P7J6ZtaGWMDjykqedid+aC8RKpOkp6bQJke66+DbX6rh0LEIJyJxVl19AesefaPgBmZ6o+X2VGzcWD+Za6eMwO9xOTY7f8oIvjxnDAunn+dsZKRjilx5rIZFk1AVaGk1uGdpLUmlhmTssXL26CzN9dzNJLlB0k/x+1FjMY7cdHOWD5X65wMHlwpmjmKPSD0vAUV0oRZfUZSxwDAhxO9ynp8FHBRC/KXwO88c06dPF6+//nrB39knT2L4/MQTyZuKdDVkwONCUSBuWmzYujdPc7GYrm2h5wFnl3nt/PE88MzbWTcDF1eXcf/yqQRygoxI3GRthiZk+rVS3/asc8aihPZsN5ODI87r1HFHHPygq6ck6dv0CtuNGSahuMX6jLkQG+prCHq0glXioViCx1/ZnzesbsllVXlJa8u2+fh4LC8hXjnEi6bmr/ahWILbN+/M87NJzfT8anjLtjkWTuSde2nAnXf8M+HDB9gQyDPyP3Yqv2uHQkSiBrf/51/yvtuGRROxbfLs7+FfvQOQPyixvoYhATfR1giqR8frcTu6oWl7Kjgstr6GbTs+yLqhzbQt2xZEExa+lM60106gejxOpWXR40p96dPFWbfdiGESMyzCcTMr1o2bFi+99VeumnRuvk/2anzmH3+NlVFqpKkKLzbUccXdz3NxdZmjsQupeHbZFHypeUGd8Uunip+ljZ41ekXc0BHsUIgjK1aiVZxDyVf+DtcF47D27yf66xfwXnEFrnFjsQ4cALfOJ5deBoA+83LKf/Jj1GAQu7WVIytvwnPttSTql9Lwi3xfXSiOSPvSSNxk09Nvtlsw9b+2/9mp8r24uox7lk5BEzbRaJym3ewP0wAAIABJREFU3X9lzoS2OOcnv33Pea2mKry0vg7CYVBVFK83y59nEjNMjkUSeZ14pX53Vow1AOKHXmu7thBcuWG741sL2cuG+hqaCqzzaZ/7yOqZPPjs2469rZ1/UVYuw69rbEtVqPv1NnkTYdtEDJN1m3cVzEeoiiBi2Fl+N30uTjGA9MNngrMeN9gnT2K2HMZVMTRLA91VMRRVVqAPCOKmSczIzpMO8rnx6ioeV9F72QHjGLp6N//PwDcKPB9J/e7zXT6jM4Hfj23ntyZ4dY1o3MLr0/J2V4VtQySCz+9HhMP4/H6U1O+K7bpntkx1dHierC6USCT9EdMWNO34IKtKvGnHB04bai4+XWPxjFGgKE515OIZowr6zahh8VzzoaxjP9d8KJVsz7/ZzNRMz6zUKpbg1lSV0oA7S04mM9mZyZnw4bLS68wjfD4Ut5fv3TCdfS0hp0V/14FjDPLpecMQ//TRCe74/ATHXv71hmmEYyYlXjcHj0XwGRG8oVbCW7fiuf56AulqyBTF2vHXzh+fdWOd7m4olBjf8IULGWIYaCUlzrHlAK6BhQK4NMXp/Bni19E0hSEBnXlTR+RJA6zf0pw3dK5uUiW3XDUWRYEnv/IpBvncbHntgNNF0Vg/Odk50QW/VOw9Q/z5/lbaqKQQit+PNqySQevWcGzturaKye9/j9Cjmwl99l+cCkrfggUAlPz936H4/dihEKTery1Zxp1P7M7zuckNSjUr8ZzeoCz1eygN6M49XqEq8md3HnQqjNOxRtCbtHWPMFk4bSQNW3Y7w6jvrq9h1dXjePiX73AkZBD+uAVfLIxWVZWUo8mUn8mQrrFskdc5kpZXyiSzGjn5ASY3/j1ulXjCluvCaSSW051eSPZn/ZZm1n9xYlbxyM9eeo/qiiCaqjg69nWTKrnzC0n5lxFlfj4+HuX53R8xb8oI5k8dnvSn0SgipVttHz6Cb2h5Xj4iPazU43ZxuDWSpcmeXg9WzB4jbWIg4fejjRwB8bjzlDZyBGgyFzVQsGzwuFVK1bY8qUtTsOQcWaDrCfRqIURz7pNCiNcVRanu1hmdCeJxXB5PXmuCadkcDccJet2U+t1ZyfN0e6BaeS76HXcSCASSQX07i0k6SOlMy3R7N7cDoGpAchq57Fv/1en3vHL3Z0/DmUgGIp1JiAMkLBsBnExJDpyIGAzyuUlYdl7iurPH7qxmOiST6OlkfKEq9TSqqsjkTz/DtkVSOmXL7jzd0iMhw5Fe+9rcC/ls7XBKfMmK8tf+cpiGLbtTlVyT+eh4lFHlgdTMFR3jwH6Cf3sLMU3HpyhE46azrhfbeK8amq3/nznIKzfhvv7pP3Fv3UgCmoaSMTegM4lOGXf0bRQFVCVbt1IBEHAsbLB4xijm1g6ncrAvayMxPa9iRKmfUDxHkmhxDctnVrFi9pikzQoThWQlcFpbujt241xvsgJd0gFEJMKgNf+QTJ7//mUAjN+/zNHb/o4hjY2EHngw+fjW2yj97nfBMglvfQr/PHCNG4cIhRjyL98FVc3SNL9xVnJuVSxhYdo2UcPCr7vY15KUyVgw+RyU2+9Ev+NOR8qlcogva5MVyNI1Xzl7NGvmTwCSSWvN7aHhkTecYdTPNR9izoRhVA0Nsu5zE3ApAmEL1GFDad33AeLpbUkZl6HlAFnSNee+/5cOF2vlbriunD2aBdPOy+pGkddcz+N1qzTWT2bbjg9ZOG0kJ6MJgl43uktl3fyLWHX1OM4d7CNsmDzzxiF+/PDLTnwaNy1eWl/nSKuk358Zx65fNIlnUvKFsaPHET6fE1somguvorD1q1diC8E5g3x8fCKKz63lycVAmya73+NKajeAs9ki44B+jm2DlTO027KSAYVkQFBIqkVVkv9JyJOS7SjtjeH1dfGYZwyhaSRMgSfDOpTUDcY5g7xse/0DorFEsuqcZHB29NZb8Vx7Lfq99+MfXsm+lhCPvbyPYxGjbRe/CMUmlxerSCw0XbrQdPWO/G2JRCLpDSQsOy/gVlWFRJHtbDuly5upma4oFBxgkk62Z04LF6nnC2EJnEqtdKVN41N7nMFK3SGd/Ll9806u3LCd2zfv5HgkIX11HyaWsGjYsjvLXjY27eWWq8ayob6GlpMxGusn89na4ZyMJhCp5OSMMUPZ9g+z+N4N09FdKmOGleDSknFHOG5iXzSR41by5jVzXbdsm0jc5MWGOh5ZPZO6SZVASnffMAvGEsUS7oFzh6F0UbdSxh39A8sWjm9M+0pS1ei6W6XE687SQDcSJkbcYNPTb3Jl43bufGwnc2uGc9WEYc5QZCEUFCHwnjzO0b+5gUPnj+HIipXYh49g23a37Caz+yJ9vTU82UwsYZ36zZIBh+L3o1VVYbz2h6znjdf+gGvc2KzH6pDBhLc+ReCLizj+zYak3d50M/aHB4kcTiYQvzb3QtZ9bgLVFUH2Hw7x6rstHA8nuGPzTmY1bueBZ95m4bSRWC43pf/6z6Bp3L9sCqvrkrrVW1/bT8UgL3fX13DH5yfwp49O8Md9R7lqwjDm1gznzsfaYoOIYVFRonPjrNE813yIuTXDeeCZt5mVuu4SNoQSNgKFE4OHwoqbCD36KCISce5Njd+/DKZJ6P0D1I4qzfoMMjdYM8m9xj590TDWb5HX3OnCtizs1lYUYIhismxmNYYl2PT0m8xq3M7zuz9CVRUqB3uJGCYBj4sll1Xx/27/NOVBPRmfHjmKYtuoL/+e6y6tImJYeXHshqf2MGfCMLxulQgu1j2+mys3bGfd5p2c0Lzc/Ytm7t66B1DYsLWZjdv2EjftrKrzjU17uXHWaCBpP0bCknHAQMO2IVemw+VKPi8ZMORe4fKKb6OrFeh/UBTly0KIf8t8UlGUm4Ad3T+t04dtC44nFLbt2M/CaSOJGBY+3cXRUJyAx4VLVZg/dTg+rzvZFhcMovj9eObPR1myHJ9HIxw3qa4IsvRyH4ZpYZjJqsXMipt01WEsYaOlWh/uWzYFn64lW+Q6uXtbsJ37yWapjS6RSPoMli2cYXbpinKXVqSDp0DlpKooBXe/bUGWXm/6bxWL7326xpyLKti0pJYSn5vWaILnmw8VrViHjlfiSl/d/0gnpzOrEvcfDjG81IewLCw0LhtXgRDJVuojrXGe3/0RC6adx9N//JADh8P8/dzxhOPZ1WJpfdF0O/eNs0ZT6tcJx02eyKj4vWvBRKorAiycfh5+XSvYoVa00+34CUQggM/j7nQlsGFaROJmVkWltOW+hS2SEi5puULdpSKE4O5fNDP7onOYMWao81pNVRACdLcLSzVpWDSRcwb5HEmsG2eNdqoSvbqGCIfbEnikqn5vvRX/z/+jWz7wdA9ilvQvFFXFDoXQZ1zi2CKAPuMSrI8+5pxf/bJNB93nwz/v2rxq9WNr1zLkn7/LpsWTSAiFJ1/d71SCV5R42Xc45EjEfXwiiqIo3L21rSOpsX4wz+48yKfHVzBnYiV3PrbTkWT59IRK/u+aUkzbpvGpNnmX8qCObQtu//xEfLpGxSAvT766P+v36SRpZqfcoGXLnU3RzE2DxIMPsOHb38kacl2sWMvjVlk7fzxVQ5MSIVUVgU5fc7I7qWPYloU4csQZahv86t/jWn0bjU/toTyo8/SaWXjdLny6RjiWvfZvWlLL1xdMRIhk3BqOm/hmX0nUsDi31Fe0Sy1qmKx/+u08OZ+0jnqhf6d199NDor88ZwzXXVaF7tZoaY1nJdkbnmzm/uVT8SViTteRpB9R7PuU3/OAItebS+/eRlfvgL4KPKUoyvW0JcynAzqwqCdO7HSRrCRrpmHRRNwulcEuzaluBEE8YVPi1YlGDXy+ZDG9HY+T+NISdr13mEvHVqClAoRQLIFbUzEsG7dt57Wc3rVgIs81H2LelBE8/Mu9tLQaBVviOhKEyBsKiUTSlylUUQ7Fk9wAsYSdP+CugAZfsUW92PMJ0+LaKSOcv60oCtdOGUHCtPC485fFzgxelL66/xGNmzTWT2b66KEEPC72Hw6xryVERYmXgNdFLG5imDbfzGiHv+7SKgIeF/UzRhExTCxbYFp2VjJ6fUrTfF9LOGuQ2MrZo1l8aRUrZo3h/Qw9//RAML8neROTmYwspL2/6UsTiSoqDZt3dbot37YFYcNi09NvZsU0P/z1O9KW+xCaCpatIESbo1UUhW99qYZI3ARwkn2FZK02bG2mpdXgrgUTGTYk2XxaO6qUaDyB3+8vWPVb7nF3ywdm6gSnKSZ7KJFAsgq97KGHHDmT4Ff/npKbViYH4J086di/aG1FGzOmcLV6ZSWuuMmW1z5gbs3wgoMdMyU1shKKKd3qoMeN3+NydMcfe3lflvRRWm+6blIlX517IYYlsuQz1i+axL6WMNv3fMyNs0Y7Sdafrbqc6oogh45FUEtLk1rokLVpEGtqInjBOB5cvRpbKM4wacO00N3ZQ3qPhxM88MzbGf9/k1k5e3TWfI32rjk5jLoTRCKEHnmU0u9+F3XIYBS/H6EoVJTorJl3EZrWlpSMGCbXXZqU1Tp3sI+IYSJEcn1PSwfNrRnOc82HWDDtPBrrJ/ONJ9oUdWtHlRKJJ4tUCvng6opg3r8rSpLSQ7/71jXsawnxm7c+wTAtFk47jzs27ywq7eJzqRz5Hyspe+gh1JwZLpJ+gGnmPy4+PFLSDylUgS69e5IueTshxCdCiJnA3cC+1H93CyEuF0J83HOn1/N4dY2KEp1BXjcBj8upZtRUBbemUhZMBjfity9AKkCJqW627fgwq1InjaJAPJHUxsttOd3YtJdPXzSMxqf2sOrqcayZN54hfp2IYTqtTx1tkU7fUGRSrDVPIpFIehuqkqx6Svvc3Me5mJag+cBRNi2p5aX1dWxaUkvzgaOYPaCzUuwIxZ7vjKSA9NX9D48qqB1VxpOv7ueTE1GqK4JcPq7CkYMMx01cmsJdCyfyUkMd111aRSxhJTX8Ux0XHrfqtGv/5q1PWPe5CXz/hukMG+xjdV0yeV4e1HniK59ixewxnIgY/OK1/egulRWzx6AoCgJBJG5ii9TPjDghPT/l/uVTeWl9Hfcvn4pLd+dJz3S0Lb+QzW9s2svNc8ZKW+5jaDmRfqa2paoqfHp8BX9z5WjeOng8y9++dfA4f3PlaOe7D8eS8kEb5o/Dp7sQkQj6jEuyjq3PuIRoPNEtH9hZ2UOJRFFV1KHllP/kx5z7l3coWbkCJRDAfOcdWn/yU+yDhwhva0K0hiAeL2i35jvv4vPpzJ86HFsIvnfDdH626nLKgzrrtzSzaPpI/t/tc/j+jdMZ5HNz5xcmOvJaFSU6bk3j8Vf2s68lhNetYdmCxTNGZUkf3TwnKSmzum4cbpfGOYO8rJk33nnNhqf2OPIZVRUB7lk6hbvra6gY5GXra/t5fvdHCCDq9kIggP9n/0Fw3VpwudBnXk5gxY1EDNuRBVv36BsciyS4+xfNzv2lYSYLyTJ9+/otu7nu0qoOX3NSZqkT+P0EVqxAKR1C1O1FKMmOsTs+P5GA15UlK+33uHBrKucO8dEaSyQHhAvB8UicqqFBrru0Cr9HS86fMEwuG1eR/Z3VT0ZsfoTQvg+yfHDdpEoeu+0KFAUeWT2TlbNHs68lRN2kSlZdnZQemtW4nQeffZsF084DyLORXGmX0L4DTtdRekNH0k+w7fxqc1WVEi4DDFmBXpxubSUJIV4AXuihczkjGAmL1XUX8Ngr+1l6WZXzvBACoUBr1OQXfzjAgumX4w8EgGTb1Pypw7FsgWXbJCwbn64R9LpRAJ8Ouqtw1WF1RZCKEh3dpdH41N68nfqOtvsXqi6TNxQSiaSvoCpgmG0V57aAhCnQXYWXZK+uUTOq1Bm+la6S6qnq187IyaQ3Xh9ZPZPqiqAzbK/QuUhf3f+I2wrbdhxg/pQRPLPzINfWDqdyiI+DRyPc/59vUn/pKM6vCCZveqMJDhwJUzU06ASbpiWcm9C6SZXMrRmeJRFgCzf/3xVVjBoaZOO2tir0BdNGsj41uLQjQ95UVSGQihsCHhe2EF2uBC7WSTGizC+FEPsQCtl+V1UUDFPg0lLzJGzBF6aPxKWpDPa78/ztkIBO3aRKVsweTYnPzX3XTYbfvgCzrsyr+tVnXELZQw+h6K5u+cD0ZlAhqSKJpBiKqoLfj334sCOXoc+4hNIH7ie8dSv+a6/l2Ne+RvlPfkzZQ9/Pec0DxPfsQa0+H7emsWFrWzfRus9NIOh15clrNCyaxNeuHQ/AzXPGsu31QpXrk1ldN47tez6mokSnLOjh99+6hrBh8oe/HKa6Ikh1RXJg6OSRg/mX5/9MdUWQNddeyPFwIq8Dz6+rmJYg4GkbZrrwplWc+5W/g0iEqNtLw6NvFJXuSEtvZPr29PUd8Lo6LDUqO+06gWGA10NEaATcGq3RBAGvi6hhpToEbEeCMJAaPP/GOy38/Hf7szrZN2xtZtTQAIsvrXLWYNOyefD6qXjcGuGPWzDuWEtrUxPBdSdpvOlvadiyu2B30Yb6Gl7Y+xG3XDXW0VGH1PDxLfk2Am05jfQmauLb30z+7732hy7PWZH0UhQFEom2hLltJyvQ3e6ze16SM4qsQC/OgOvFsATcvXUPD14/FUUhq5pRVRS8upIcpvLM29y/rJaAVydmWAz26ZiWoCTgpuVkjL+ejDK0xJsM7F0uZyp2bvvbvpYQN88Zm5UkLw/qROImpQEdAU5LX5pdB47hcavJSdcZNw/yhkIikfRVbAG6K5m8gWRCXXcpRSVcYoZFOG5y37Ip+FM3FUdCcbxujaC3e62inZWTMRJWQXkDI5Gcf5GJTP70P3weF/OnDkfX1FTll8VfT0Z5fvdHrJl3EYJkFbrf40JTFS4aMZhoqtq2LOhJHkPX+NU3PoMQgvdbQixOSbzsP5xKgkw7j20pPXQgNdRtd87j5qx2/qOhOFHDxOdxZdlZpizcY7ddwQ9//a6jb9pRKYxiMhpRw3KS9JLeT67fRQHFSaaD26U4G5kel8Z3Fk9msN/DvpYQTTs+ZNnM6ix5oaTe8xz8fj2r6lfx+5Nzg1J6uN31gUmpoqSdSdkWSUdJDta8LUfffB1D/vm7GEOHUf74Y0mfOdRP+b//CBEIEDMsVK8bzqkEVaXhyTeczc7FM0Y5x1YUuHHWaObWDudAS4iAx0XQ63I0qlfMHsPBoxFH2qU8qBM1LEaU+Xn+zqsIeDQOt8ZpjRlUlPi4bGyFU7F9ImLw2drhtMZNoobJtVNGcPvmnVmJzaYdH7Bw2nk0bMmWCt224wOWXl6Nj+Q6U2hex6ihyYKwXQeO4dM1x7fXTaoscH3XUBpoX4pFyix1DGHb2LZNTNOdpLlh2igxE9MWDAnoQNu9PoAQMLW6jBljhxKOW6yYPYYjrXHWfm4CAY+LUMzERjDYrxPwaE6sgWWBpqHPvJzg8uUogaQPFsC6nE2VdJLcV2QjJNNG0tSOKiWWsLi3biTGt79JrKkJSHZvpGfGSfoJtg263pZAV9XkY0t2mAwkZAV6cZRMXcTejKIoc4F/ATTgR0KIe9p7/fTp08Xrr7+e97wtBNG4iSC5g26YtjOcIxo38aR23u/7v3v51pdqwLYRisLxSIJtr3/AFy4eSXmJh6hhoanJhc5OvT89OPSTEzF8usZgfzJ4UhTwujQ+ORnFpaqUl3g4eDTCj154l5ZWg4ZFk/hf2/8MJIOz8yuCeUPE7llai6aqycGkMiFzNjhjH3Yx283l4IjzOnXcL938o06fyyt3f7bT75H0OnqF7RopPT3DFE5CPF19rhfQ1TNTNx65r1dVFVdOa2HUMNHU/GNbNvj0/GPHEslzMa2216erz70FNNDDcZNX321h2vnlztDRHe8f4dKxFQWTiXK4Vo9yRj649mw3bV+W3bbeRw0rlYBUnaRBJG7idimYVttrNBUsS+DzuNoe2+B1q8Qz4o/0e09GTMqCHmIJi2ff+JCZF57DsMFe52/EEhYK2XHH7gPH+Pnv9tO4uIbBfndWXBOOmQgEDz7zVsE5LMVsVWrc9ghn3XZz/W4sYSHspD2m/WQ8IZJa/oaFEMnfhWMmmqrg1TUOHo1kbcJcXF0mB8n2f3pF3CBs29mYydygyfwdfn9qI9Ht3IfFEjaqbWG/8jL2+AkEKis40honYdkMG+wlmuGzXZqCS0v68bTfzowjbJEdK6Rji0wfnPaf6dc492q6hpUTx6Rfm/5bB49GOHgs4gyizlw74gmboNfNvpYQAa/Ghq17ncT36rpxDPLpzus9x49glpWTMJPXcyhm8l+7DvLCWy1sqJ/Mr/d8zOUXVDCizO+cRzhmsuP9I1QNTVbCn4jEcWta0h9k+IqoYeG1DBSPB1XTkutD2MhK5jfW1zBEs1C9XkQ4DH4/aoGZNV2hkzFVr7BdANM0iaW++4RlkTBFno2lH6c3Oh0/nWFfmqrw7ietVA0NEvz/2bv/OLmuu77/7zO/dnZW/rGSVWE53sguiTGWVrUkmziQxiEhhCZEKFk1Id82pfwIeWD6LXy/tE3r766T3RrCg/RB2kaFBhpIWmioFCsyhIRQiFK3CdiSQSsZEdLaYm3LKLK0trU7P++95/vH7J29M3NndmZ2fs/r+XjsY3buj3PP3Pu5n3vO2dl7k8X1jCn+IWP22Nmya/SNUU+RsbHSeeJZqzfM/2HpW+5S8ba1j819n7J5Vz8XGFyXivn9l953d+k/5EvPdXld8Y/+mUxezid/VSu//PHSfx1xD/S26nm7wcvni982zmaLz5FYWZFNJmUkRRKJ0HUwXJrts68Zmc7BQLR+jTFRSUckfZ+k5yQ9YYx51Fr7F82W5biuMgVP148XGw6VTzhfmJnWSq6gD77ltcrlHSUyq8omJ/T5U8/qB+9+lR763Pq/UxcfDla+/tyh3frimeK/W338c4ulAfIv/OVz+p7v2FFa3//mwK/+0Te1cPycPvLuPco7Xtm3AB48eJcuXF6VJK3mXC0cb/5BYADQL17JuFX/knz9eHgHy/O8Gsur6t580UhzZUdMc8uPxSOht5MZi1d3GBh4HD7RiJTNe1qtuN5/+N17NBaLVMTFtBaXrmr22NnQ26748/dOTSrv2qp/q370yedKfzifn5nWCy+lNRaLaG7tX7H/6du+QznHq1rvH373q/X5U8/q8L1TVfWcn5nWvzx4lwqXLmvczcooLmnjQXL+k2I4+Lmu1r/yLy5d1VfPfyv0v2x+8XefKj1EVFp/gBy3akCnWc+T9+KVqlsERW7aJknyXryild/+bRXe948094VvlvWd/NtepL7r9Tr2+JKW/tcL+uBbXqsvnrlYdZuVhZlpxaKejj2+VDbvR994u97zuldXPcz8F96zVznH04c/F7y91vrttoJ1CFt/fmaPFpeWdcfNN5SW+bYbx/VyulB1bp44/WzVQ0hrPYB0YWaPYgWvqp1irXTi9HOhdfzGCy9rempSc8fO6k13bteb7rpZ/6LGQ4Xn33mHbiwUpLVvGt/gZfWL3/cqTdy8X6svXNK4l9XKr/+GVj7+b9eO1Sfkbdu26UH0QW1TOY6jl9Zy7z/87lfrNTffoBOnq2/zs34cttbM0x99z17tvDGlD332z8viIxGLlD/M1r8FbKCNXO+/BWrdcnA8HtV4PKqPve9ujcUjemm1UPZA0YUf+8nSbYOCf9TCEHnpJV0J3OZq65FPSDfe2OtaoYua6SePmkHJePdK+t/W2qettXlJn5V0sJWC8o7V3LFF5Z3i/W/9e38Fn6S+bcuYFo6fk2et7PKyxsdietN37tCHH1l/GNf9d+4IXX/++LnSg0P9hy8tHD+nt07vrFrWfyDHmaVlpcZievjEU6Hz/Sex87AWAIPKz73lD65aXL+1wCaW72TZUrEDMlfxMMa5Y2dDH4rHw7WGT96xejnkev/hz53VK5lCVRztv21bqZ0QFmf7b9tW+uN75bz779xR9v627VtKsff+N9yu1ZwTut6eqUm96Tt3hNZz7tiiHNfqle+6V8s//hOlB35tFKv+bTQiZu21jwcrEC6Y697/huq2pB+PYfOC7djKB8jxIFl0WvF2LA8Ub8fiOGUPLPTnmR88qLkvfLOq7+T3w17JFHT/nTtK8X3/nTuq+lqzxxZLywXn3X/nDnlWVTn8lUxBH/5ceX+wsn3g1yFs/bljZ7X/tm1ly4T1JyuvB/5DSH/k794eev2YPRZ2PTqr79+7U2/6zvA67r9tW2n6W6d31s8Vj35DmWtpKV38Wf7xn9Ar33WvXph6denakvqBHwgcq58uLrtJg9qmygZy756pydLxDOvrF49D7X3/cqYQ8uDXRUmmlJel8PvQ13soc/AP5Y/NfZ8+9r67S3+Y8K//uYJXte3ZY2eL/+WxZQuD58Mom12/FVbwfM5me10zdEmz/eRRMxDfQJd0i6RnA++fk/RdlQsZYz4g6QOSNDU1VTlbUvFeiv6A9XgiFnrvL3+Z8bG4zFTxW+avvmlL2bK7tm8pLV+5/q7tW0qv/rTrxuM1l907NVnzPmT1tsM3gIZHI7EL9KNGY9fPq0F+vt3s8p0su9nlebjW4Ggmdmu1F3ZOpqqmXTdefNCS3xYIm78lWbtNEHwfjL167YHUWEyvvqn+/JdV/sAvYnVwtZJ3NxOPwQfI8VBkbFYj8WtSKeUff6JsWjB/5R9/Qtt2TenMf/mrsmWC/bBgfg5Or1zeX66yn2dMdT7dOZmqWq7WuRO2frBP6C8zUaONUXk9uGVrSv6dV5u5HtU6v4N90+DvtT7TxM37Zdb+jhp2bGKv+fay92ZiQpvVb9epVnKv/3u9HFxv31fGnL/elmRME2PrMRJ2H/qN/ptso+dN9Nv+R+sajV2zZUt47uU+9yOj2X7yqBmUPxuGfe2p6k8g1tpPWmsPWGsPbN++PbSgdM7R3qlJpXOOLi6ntXdqsmy+P2/v1KQy2YJ/2czYAAAgAElEQVTcpSUl3Xxpmu/C5ZWa61+4vFJ69addyxRCl724nNb821+j1b+5HDr/r1+svR2+ATQ8GoldoB81GruVOVRaz7ebXb6TZTe7vP/vspXLkq/7TzOxW+s6fHE5XTXtWqYgSaW2QNj8eu2H4Ptg7NVrd6RzjtL5Ou2aTF7S+gO/JGJ1kLWSd+vFY615wXZstuCWfUMRaFUj8WvTaSXuvadsmp+//HkrF5bq9sMuLqd14fJKWb+sVh6vnHfh8opWstXX/socW+/cCVs/2Cf0l2n0erD6N5eVyeSauh6tZB2ls+F90GDfNPh7rc+0+sIl2dVV2dXV0GPjfPN/l723q6varH67TrWSe/3f6+Xgevu+1vH2Y6fym+WVNvPfZP22/9G6RmPXrqyE596VlRprYNg0208eNYMygP6cpOATE18l6WIrBSVjZu2+YUbXj8c1e2h3+b81zUzrykpOCzN7NGYdmclJmbExjceNFmbW/wXq5PlLoevPHdqtk+cvafbQbn3msae1b9dWzR7arS8vXqze1uFp3TQRV/y3P638zz+s+XfeUVWXV980oe3XjdX89ysAGAR+7g3msfmZaSVj4Q35ZpZvuuxENHz5Gt+oGa+x/HjI8vX+XRaDKRkzuiHkev/hd+/R9ePxqrg4/cyVUjshLG5OP3NFqUS0qrz5mWmdPH+p7P0zl1c0P7NH+3Zt1Wcee1oTY7HQ9RIxo1QiqhtS1fWcn5mW998+q8Tr79PWI0fWv4FOrA69YG78zGNPh8bG6WeuhM4LtmP9++JyKx90i0mltPXIESVef58Ui5XlL3+e/d0Tmn/7a8ri9sGDd5X6YdePx3Xy/KVSfJ88f0kPHryrqq/lLxecd/L8JUWMqnL49eNxffjde8qW83N0ZR3C1p+f2aPTz1wpWyasP1l1PXjnHcr//MNyf+0/hl6PFmbCr0eJqJE5+Ueh++n0M1dK9fvy4sX6ueKdd2j8upSUKv5sPfKJimPzCaW/+MWy90qlNj7QGxjU61Qw955dWi4dz8r4qzwOYfv+hvF42RiEf2yjEWnbdWNVt19p6+cY0P2PTahxfrfjfMZgaLafPGqMtf1/LxtjTEzSX0l6s6TnJT0h6X3W2qdqrVPv6cL+U7GTiajyjrf+1POco7FEVLmco2RUMo4jrT1xXJJc11W24JWeSB6NSNaWP4ndf/J6JGI0Fi8+WduY4gUoV3Dl+U80zxU0nojJSKUny3u5nLKR+PrT2wP/YtXkE8jRfn3zVHff87fcuuEyQe/+8V9vui5/8pHvb3od9J2+iV0/9/pP9E7GjGK1n+bd1PJNl+15pX91TeccJRNRxercy9H1PGUCy48noorWWJ583VZd2XGNxG7BW7/eZ/KuIkaKxyJlcRSPGTnu+jLRiOS6tqzd4HpSMh5RLtD+qFw3m3c1Fi+WPbb2PjUWU7bgyqi83RGMXc+zyjlu+XzjKRqPl9oawXuWEqsd1Tex6+fGbMGVXWuH+rETjC1baqM6pXYscTGS+qLdYD2vlLcq85c/T6mUMnlH42Px9X5YwVPEWCViUeUKXrG/V3Dl2mLuDV7LY1GjWLSYa/28XWoXxCNyPCvHXW9bJGJGrledg7MV7YNsvphXXc9TPtg2WZvnbysZM8X7DEdi6/3RwLXC758mvYIiyWTxG+BjY8pbI09mfb51ZBMJZQteWTsoGoms76eco/FkYD/lHI3FI8oVPI0n48oXXDleda7I5F0l3bxMoE/suW7xIZITE8Vvmo+PS5nM+vtUatMPEPU1eZ3qi9iVynNvwXVVcGxVjPnvEzFTipNswS1rG8QiRrGoKTu2sahR3CkoMjbW8fuQ007oqr5oN3iOUzy/t2wpfvM8lVKkTp8Kw6fZfrK6mHt7bSAG0CXJGPP3JH1cUlTSp6y1D9dbvtFBSKBBfdMg83VjAL0VDLr3nb6LXaAJfdGZAFpA7GJQ0W7AoCJ2MchoN2BQjcwA+sD8Kcla+/uSfr/X9QAAAAAAAAAAjIaBGUAHsDmf+/Ufb3qdbn1rHQAAAAAAAOhHDKADaKvXPfQHTa/DbV8AAAAAAADQjxhAB9BzDLoDAAAAAACgHzGADmBkMFAPAAAAAACAZhhrba/r0BHGmMuS/nqDxW6S9GIXqtNNw/aZ+uXzvGitfVs3NtRg7Er9s2/6FfuniNjtnVH5nFLnPmtX4nfIYpc6tsdm60js9p9R3weNfv5+bDd0wrDGwyh/rn6M3WE8HsP4maTefy7aDf1l1D+/1Ifthl4b2gH0RhhjTllrD/S6Hu00bJ9p2D5PO7Fv6mP/9K9ROTaj8jml0fmsg/A5qWN7DEIdmzFsn6cVo74PRv3zVxrW/cHn6i+DWu96hvEzScP7uVo16vtj1D+/xD4IE+l1BQAAAAAAAAAA6EcMoAMAAAAAAAAAEGLUB9A/2esKdMCwfaZh+zztxL6pj/3Tv0bl2IzK55RG57MOwuekju0xCHVsxrB9nlaM+j4Y9c9faVj3B5+rvwxqvesZxs8kDe/natWo749R//wS+6DKSN8DHQAAAAAAAACAWkb9G+gAAAAAAAAAAIRiAB0AAAAAAAAAgBAMoAMAAAAAAAAAEIIBdAAAAAAAAAAAQjCADgAAAAAAAABACAbQAQAAAAAAAAAIwQA6AAAAAAAAAAAhGEAHAAAAAAAAACAEA+gAAAAAAAAAAIRgAB0AAAAAAAAAgBAMoAMAAAAAAAAAEIIBdAAAAAAAAAAAQjCADgAAAAAAAABACAbQAQAAAAAAAAAIwQA6AAAAAAAAAAAhhnYA/W1ve5uVxA8/7frpGmKXnzb/dA2xy08HfrqC2OWnAz9dQezy04GfriF++WnzT9cQu/x04KcriF1+OvAzMoZ2AP3FF1/sdRWAlhC7GFTELgYVsYtBRexikBG/GFTELgYVsQu0bmgH0AEAAAAAAAAA2AwG0AEAAAAAAAAACMEAOgAAAAAAAAAAIRhABwAAAAAAAAAgBAPoAAAAAAAAAACEYAAdZTzPKp1z5Nm1V8/2ukroEWIBANqP3Ar0P85T9BLxh1YROwA2izxSW6zXFUD/8Dyr5XRes0cXdWZpWXunJrVweFqTqYQiEdPr6qGLiAUAaD9yK9D/OE/RS8QfWkXsANgs8kh9fAMdJdmCq9mji3rywlW5ntWTF65q9uiisgW311VDlxELANB+5Fag/3GeopeIP7SK2AGwWeSR+hhAR0kyEdWZpeWyaWeWlpVMRHtUI/QKsQAA7UduBfof5yl6ifhDq4gdAJtFHqmPAXSUZPOu9k5Nlk3bOzWpbJ6/No0aYgEA2o/cCvQ/zlP0EvGHVhE7ADaLPFIfA+goScajWjg8rX27tioaMdq3a6sWDk8rGeevTaOGWACA9iO3Av2P8xS9RPyhVcQOgM0ij9THQ0RREokYTaYS+tj77lYyEVU27yoZj/KwgBFELABA+5Fbgf7HeYpeIv7QKmIHwGaRR+pjAB1lIhGj1FgxLPxXjCZiAQDaj9wK9D/OU/QS8YdWETsANos8Uhu3cAEAAAAAAAAAIAQD6AAAAAAAAAAAhGAAHQAAAAAAAACAEAygAwAAAAAAAAAQoq8G0I0xnzLGfMsYcy4wbasx5g+NMd9ce53sZR0HjedZpXOOPLv26tleV6kvsF96h32/eexDAI1qV74g76AfEIfNY5+Ntn48/v1YJ7QHbQ5g8Lmep5VsQZ61WskW5Hper6vUN/rtkaq/KekTkj4TmPYhSX9krf2oMeZDa+//RQ/qNnA8z2o5ndfs0UWdWVrW3qlJLRye1mQqoUjE9Lp6PcN+6R32/eaxDwE0ql35gryDfkAcNo99Ntr68fj3Y53QHrQ5gMHnep6WVwuaO7Z+/s3PTGtyIq5opK++f90TfbUHrLX/Q9LViskHJX167fdPS/qhrlZqgGULrmaPLurJC1flelZPXriq2aOLyhbcXletp9gvvcO+3zz2IYBGtStfkHfQD4jD5rHPRls/Hv9+rBPagzYHMPgyeVdzx8rPv7lji8rkOf+kPhtAr2GHtfYFSVp7/Vu1FjTGfMAYc8oYc+ry5ctdq2C/SiaiOrO0XDbtzNKykoloj2rUH/pxv4xK7Pbjvh80/bYPRyV2MXxGIXbblS/6Le+MulGI3TDEYfP6cZ+Navz2Qj8e/36sU6OI3fpoc/QvYheNSo3FQs+/1Fi/3bykNwZhAL1h1tpPWmsPWGsPbN++vdfV6bls3tXeqfJbxu+dmlR2xP961I/7ZVRitx/3/aDpt304KrGL4TMKsduufNFveWfUjULshiEOm9eP+2xU47cX+vH492OdGkXs1kebo38Ru2hUOueEnn/pnNOjGvWXQRhAv2SMuVmS1l6/1eP6DIxkPKqFw9Pat2urohGjfbu2auHwtJLx0f7rLfuld9j3m8c+BNCoduUL8g76AXHYPPbZaOvH49+PdUJ70OYABt94Iqr5mfLzb35mWuP8B4gkyVjbX080NsbskvR71trda+9/SdKVwENEt1pr//lG5Rw4cMCeOnWqo3UdBJ5nlS24SiaiyuZdJeNRHr6hlvZL13basMcuMbl5Te5DYheDrCvxO8yx266cS+5uGrHbAcRh82jzjrZ+PGc6WCdit8doc2wK7Qb0BdfzlMm7So3FlM45Gk9EN3qA6NCfnL6+upGNMea/Srpf0k3GmOckPSTpo5L+mzHmxyQtSTrcuxoOnkjElO5XxH2L1rFfeod9v3nsQwCNale+IO+gHxCHzWOfjbZ+PP79WCe0B20OYPBFIxFtSRYHzLck4z2uTX/pq2xkrf3hGrPe3NWKAAA65nUP/UHT6/zJR76/AzUBAAAAAACobxDugQ4AAAAAAAAAQNcxgA4AAAAAAAAAQAgG0AEAAAAAAAAACMEAOgAAAAAAAAAAIRhABwAAAAAAAAAgBAPoAAAAAAAAAACEYAAdAAAAAAAAAIAQDKADAAAAAAAAABCiYwPoxpitxpjJTpUPAAAAAAAAAEAntXUA3RgzZYz5rDHmsqQ/lfSEMeZba9N2tXNbAAAAAAAAAAB0Uru/gf47ko5L+jZr7Wustd8u6WZJn5f02TZvCwAAAAAAAACAjmn3APpN1trfsda6/gRrrWut/aykbW3eFgAAAAAAAAAAHRNrc3mnjTH/QdKnJT27Nu1WSf9I0p+1eVsAAAAAAAAAAHRMuwfQ3y/pxyR9RNItkoyk5yQ9Kuk/tXlbAAAAAAAAAAB0TFsH0K21eUm/svYDAAAAAAAAAMDAaus90I0xMWPMTxpjvmiMWTTGnFn7/YPGmPgmy/5ZY8xTxphzxpj/aoxJtqveAAAAAAAAAABUavdDRP+zpL+j4i1c/p6kt6/9vlfSf2m1UGPMLZL+b0kHrLW7JUUlvXfTtW2S51mlc448u/bq2W5XARhonEMAUI68CPQfzksMMuIXQcQDgGaQM2pr9z3Q91lr76iY9pykPzHG/NUmy45JGjfGFCSlJF3cZHlN8Tyr5XRes0cXdWZpWXunJrVweFqTqYQiEdPNqgADiXMIAMqRF4H+w3mJQUb8Ioh4ANAMckZ97f4G+rIx5rAxplSuMSZijHmPpOVWC7XWPi/pY5KWJL0g6WVr7Zc3XdsmZAuuZo8u6skLV+V6Vk9euKrZo4vKFtxuVgMYWJxDAFCOvAj0H85LDDLiF0HEA4BmkDPqa/cA+nslzUi6ZIz5K2PMNyX9jaR3aRO3XDHGTEo6KOk2STslTRhj/kHIch8wxpwyxpy6fPlyq5sLlUxEdWap/G8AZ5aWlUxE27odjKZOxm6/4BwaTqMQuxhO/RC75EW0oh9id5hxXnYW8dtZxG/nDGLsEg+QBjN20RvkjPraOoBurb1grX2PtXa7pPsk3Wet/Vtr057ZRNFvkfSMtfaytbYg6RFJrw/Z/iettQestQe2b9++ic1Vy+Zd7Z2aLJu2d2pS2Tx/icHmdTJ2+wXn0HAahdjFcOqH2CUvohX9ELvDjPOys4jfziJ+O2cQY5d4gDSYsYveIGfU1+5voJdYa69Ius4Y8y5jzHdssrglSa8zxqSMMUbSmyWd33Qlm5CMR7VweFr7dm1VNGK0b9dWLRyeVjLOX2KARnAOAUA58iLQfzgvMciIXwQRDwCaQc6or60PETXGfN5a+0Nrvx+U9HFJJyV91Bjz89ba32ylXGvtnxpjjkl6UpIj6c8kfbItlW5QJGI0mUroY++7W8lEVNm8q2Q8yo30gQZxDgFAOfIi0H84LzHIiF8EEQ8AmkHOqK+tA+iSXh34/V9I+l5r7TPGmJsk/ZGk32y1YGvtQ5Ie2lz1NicSMUqNFXeZ/wqgcZxDAFCOvAj0H85LDDLiF0HEA4BmkDNqa/ctXGzg95h/33Nr7YuSvDZvCwAAAAAAAACAjmn3nxP2GmNekWQkjRljvs1a+zfGmIQkbpoDAAAAAAAAABgYbR1At9bWGiRPSfrJdm4LAAAAAAAAAIBO6ugNbYwx2yT9XUlL1tqvd3JbAAAAAAAAAAC0U1vvgW6M+T1jzO6132+WdE7Sj0r6z8aYn2nntgaR51mlc448u/bq2Y1XAtqIGASA/kA+xqjjHAC6i3NuuHA8AXQCuaW2dn8D/TZr7bm13/+xpD+01r7fGHOdpP8l6eNt3t7A8Dyr5XRes0cXdWZpWXunJrVweFqTqYQiEdPr6mEEEIMA0B/Ixxh1nANAd3HODReOJ4BOILfU19ZvoEsqBH5/s6TflyRr7TVJXpu3NVCyBVezRxf15IWrcj2rJy9c1ezRRWULbq+rhhFBDAJAfyAfY9RxDgDdxTk3XDieADqB3FJfu7+B/qwx5p9Iek7SPklfkiRjzLikeJu3NVCSiajOLC2XTTuztKxkotZzV4H2IgYBoD+QjzHqOAeA7uKcGy4cTwCdQG6pr93fQP8xSXdJ+hFJ77HWvrQ2/XWSfqPN2xoo2byrvVOTZdP2Tk0qm+cvOegOYhAA+gP5GKOOcwDoLs654cLxBNAJ5Jb62jqAbq39lrX2g9bag9baLwemf0XS0XZua9Ak41EtHJ7Wvl1bFY0Y7du1VQuHp5WM85ccdAcxCAD9gXyMUcc5AHQX59xw4XgC6ARyS33tvoWLjDH3SbpF0v+w1n7LGDMt6UOS3iDp1nZvb1BEIkaTqYQ+9r67lUxElc27Ssaj3IgfXUMMAkB/IB9j1HEOAN3FOTdcOJ4AOoHcUl9bv4FujPklSZ+S9G5JXzDGPCTpDyX9qaTXtHNbgygSMUqNxRQxa68EIbqMGASA/kA+xqjjHAC6i3NuuHA8AXQCuaW2dn8D/e2S7rbWZo0xk5IuSpq21n6zzdsBAAAAAAAAAKCj2v0Q0Yy1NitJ1tplSd9g8BwAAAAAAAAAMIja/Q30v22MeTTwflfwvbX2nW3eHgAAAAAAAAAAHdHuAfSDFe//TZvLBwAAAAAAAACgK9o6gG6t/Wo7ywsyxtwo6dcl7ZZkJf2otfbrndoeAAAAAAAAAGC0tfsb6J30byV9yVo7Y4xJSEr1ukIAAAAAAAAAgOE1EAPoxpjrJf1dST8iSdbavKR8L+sEAAAAAAAAABhukV5XoEG3S7os6TeMMX9mjPl1Y8xE5ULGmA8YY04ZY05dvny5+7UEWkTsYlARuxhUxC4GFbGLQUb8YlARuxhUxC7QHh0ZQDfGvNYY82vGmC8bY/7Y/9lEkTFJ+yT9irX2bkmrkj5UuZC19pPW2gPW2gPbt2/fxOaA7iJ2MaiIXQwqYheDitjFICN+MaiIXQwqYhdoj07dwuWopF+V9GuS3DaU95yk56y1f7r2/phCBtABAAAAAAAAAGiXTg2gO9baX2lXYdbavzHGPGuMucNa+w1Jb5b0F+0qHwAAAAAAAACASp0aQP9dY8xPSTouKedPtNZe3USZ/0TSbxljEpKelvSPN1dFAAAAAAAAAABq69QA+j9ae/1ngWlWxYeBtsRa++eSDmymUgAAAAAAAAAANKojA+jW2ts6US4AAAAAAAAAAN3S1gF0Y8z3Wmv/2BjzrrD51tpH2rk9AAAAAAAAAAA6pd3fQH+jpD+W9IMh86wkBtABAAAAAAAAAAOhrQPo1tqH1l55wCcAAAAAAAAAYKBFel2BXvM8q3TOkWfXXj3b8HrZvKPVtXVXm1h3o7q4nqeVbKGqTq3WFcOlVhw0O70bdep1Wb0oH8Bwqpc7Wm0TVJbpel5P8hN5EbViINgmXckW5Hpey2W1ulyn9Hr7GByNxMpGy2x2fjcNUl2HXa/3deU1wPG8srZONs9YBTBsnJDzHkUdeYjooPA8q+V0XrNHF3VmaVl7pya1cHhak6mEIhFTd72VXEGrOVcLx881te5Gdfn8qWf1tumdevjEU2Xl3piK66V0oem6YrjUitla8dGNuGn1POp0Wb0oH8Bwqpc7JLXUJggrc35mWidOP6tPffXpruUn8iJqxcANqbheWi1o7lh5jE5OxBWNhH8Hp9F46nXc9Xr7GByNxMpGy2x2fj993n6q67Dr9b52PU/LIdeAxaWrmj12VnunJjV7aLcmxjxNjMUYqwCGgON5oW2/GyfiitVo+42Skd4D2YKr2aOLevLCVbme1ZMXrmr26KKyBXfD9V5OF7Rw/FzT625Ul/vv3KGHTzxVVW4m31pdMVxqxWyt+OhG3LR6HnW6rF6UD2A41csdrbYJwsqcO1ZsB3QzP5EXUTMG8q7mjlXHaCbfXFyHxVOv467X28fgaCRWNlpms/P76fP2U12HXa/3dabGNWD/bdtK7xeOn9PL6QJjFcCQqNX2y9Zp+42SjgygG2MOG2OuW/v9/zPGPGKM2deJbW1GMhHVmaXlsmlnlpaVTEQ3XG/nZKqldTeqy67tW0LLTY3F2ro9DKZaMVsrProRN62eR50uqxflAxhO9XJHq22CWmXu2r6l4TLagbyIVtoWzZZVGU+9jrtebx+Do5FY2WiZzc7vpkGq67Dr9b6udQ24bjxe9n7nZIqxCmBItNL2GyWd+gb6rLX2mjHmeyR9v6RPS/qVDm2rZdm8q71Tk2XT9k5NbvjXlWze1cXldEvrblSXC5dXQstN55y2bg+DqVbM1oqPbsRNq+dRp8vqRfkAhlO93NFqm6BWmRcurzRcRjuQF9FK26LZsirjqddx1+vtY3A0EisbLbPZ+d00SHUddr3e17WuAdcyhbL3F5fTjFUAQ6KVtt8o6dQAup8p3y7pV6y1JyQlOrStliXjUS0cnta+XVsVjRjt27VVC4enlYxv8A30eFQ3pOKaPbS76XU3qsvJ85f04MG7qsodT7RWVwyXWjFbKz66ETetnkedLqsX5QMYTvVyR6ttgrAy52eK7YBu5ifyImrGQCKq+ZnqGB2v958VDcZTr+Ou19vH4GgkVjZaZrPz++nz9lNdh12v9/V4jWvA6WeulN7PHtqtG1JxxiqAIVGr7cd/kxQZa9v/dGRjzO9Jel7SWyTtl5SR9Li1dm/bN1bDgQMH7KlTpzZczvOssgVXyURU2byrZDza0IMuPM8q77hybfHiksm7Gm9w3Y3qMhaPKJN3lRqLldWp1bqiLbq2ozeK3Vpx0Oz0dmrnNjpd3xE8j/omdn2ve+gPmi77Tz7y/a1UCYOvK/HbSOzWyx2ttgkqyxyLR5QreF3PTyOYF7uhb2K3EbViwPW8Ups0nXM0nojWfIDoRmW1ulyn9Hr7fazv2g291kisbLTMZud30yDVtcLQxW6v93XlNSCZiCpX8EptnaiREjHGKtpkoNoNGF6O5ylbcd5v8ADRkTnRO3Ujm78v6W2SPmatfckYc7Okf9ahbW1KJGJK9/Np5r4+kYhRMrG+/EQb7gkUrMuWZKSqTq3WFcOlVhw0O70bdep1Wb0oH8Bwqpc7Wm0ThJWZGqu+/ncaeRG1YiAaiZTapFuS8dB1Gy2r1eU6pdfbx+BoJFY2Wmaz87tpkOo67Hq9r8OuAbG1dkplW6fXdQXQHrEW2n6joiOZzVqbNsZ8RdKtgYeHvtiJbQEAAAAAAAAA0AkdGUA3xixI+hFJ/0eSf48YK+l7O7E9AAAAAAAAAADarZO3cPnb1tp8h8oHAAyoz/36jze/0keebX9FAAAAAAAANlD/KUCtOyfpxnYXaoyJGmP+bO0hpQAAAAAAAAAAdEynBtB/QdKfGWP+wBjzqP/ThnL/qaTzbSinxPOs0jlHnrXK5h2trv2ezjnyPBu6fHC51bXlrOfJW1mR9Ty5mYxWc45cz9NKtlAqz/W80rbCyg/WpXJ+vXkYLcG4WskW5HieVnOOsvn6sRWM2XQ+EI81YqnbMUeMA+hXnudpNZsv5V3X87SaLSiTr32tr5zeyZzWTP4k144WJ6TN4KtsT+QK6+2Eem2KMO2MK2IUg6gyboP9vrBzqtk495dv5toSto3gtNWcIzeTKeu/ct51nt8vq8zBbiA/+yqPzWqTx6aVfBo23tHsNQGDKziu5b9itNRrO466Tt3C5dOSflHSWUlt2dvGmFdJerukhyX9P+0o0/OsltN5zR5d1PbrEvrgW16rhePndGZpWXunJrVweFqTqYQiEVNafiVX0GrOrVruBjer5R//CUW+7WbZDy/oxNnn9bbpnXr4xFOl5eZnpnXi9LP61Fefrio/WJfK7UuqOc+vG0aD63laXi1o7thiIK72aHFpWXfecqN+9b8/pcvX8hvG1uyh3UpEjT5/+jn90IFbq2KpXjx2Iua6vT0AaJTneVpezWv22NlSfnrw4F360uJFvePuWxSLmLJ58zPTWly6qjtuvqGsDdCpnNZM/iTXjhbH8/RSVZthWjdOxGWkkPbEtL7y1HP6yvnLmj20O7RNEaadcUWMYhBVxu2PvvF2Hdx/a9n5FTynPvrevSq4tuE498v//Klnq/qXzeT7sO3Ov/MOJX7nvyn/g4c092jtfjDao96xnJ+Z1uREXNFI8TuO1vPkXrumlxzT0up18tYAACAASURBVLFpJZ/WGu9o5pqAwWU9T96LV3T1gQeUf/wJJe69R1uPHFHkpm0ykU599xb9pF7bMUYMdOwb6C9aa/+dtfYr1tqv+j+bLPPjkv652jQgL0nZgqvZo4t68sJVvf8Nt2vh+Dk9eeGqXM/qyQtXNXt0UdmCW7b8y+lC6HKZa2nlv/Z1xX/mZzX36Dd0/5079PCJp8qWmzu2qPvv3BFafrAulfPrzcNoyeRdzR1brIirs9p/2zYtHD+n97/h9oZia+H4OaXzru6/c0doLHU75ohxAP0qk3c0e+xsWX56+MRTuv/OHfrII8VcWnmt33/btqo2QKdyWjP5k1w7WrKhbYZFZfNujfbEot46vbPUTghrU4Rup41xRYxiEFXG7f137qg6v4Ln1MvpQlNx7pcf1r9sJt+HbXfu0W8ocvg9mnv0G5x3XVDvWM4dW1Qmv77PbTqtzLV0y8emlXxaa7yjmWsCBpdNp4uD51/7uuQ4yn/t67r6wAOy6XSvq4Yuqdd2ROcG0E8bY37BGHOfMWaf/9NqYcaYd0j6lrX29AbLfcAYc8oYc+ry5csblptMRHVmaVmStGv7ltLvvjNLy0omomXL75xMhS43cfMOSdKWXVM6s7Rcs7xd27eElh+sS+X8evMwHBqN3dRYLDQWrhuPl8VXI7G1czJVitPKWOp2zBHjg6vZvAv0i0Zjd3wsXvN67ufSynl+Tq6c3omc1kz+JNcOh822GVJjsbrtCf/3sDZFmHbGFTE6/Iax3VAZtxv1A2v1J2vFuV9+I/3VWnWqt91UaozzrgHtiN2NjmVqbP0GASaV0sTNO1o+Nq3k03rjHY1eE9B/Go1dk0op//gTZdPyjz8hk0rVWAPDpl7bEZ0bQL9b0usk/bykf7P287FNlPfdkt5pjLkg6bOSvtcY818qF7LWftJae8Bae2D79u0bFprNu9o7NSlJunB5pfS7b+/UZNlfWrJ5VxeX06HLrb5wSZK0cmFJe6cma5Z34fJKaPnBulTOrzcPw6HR2E3nnNBYuJYplMVXI7F1cTlditPKWOp2zBHjg6vZvAv0i0ZjN5Mr1Lye+7m0cp6fkyundyKnNZM/ybXDYbNthnTOqdue8H8Pa1OEaWdcEaPDbxjbDZVxu1E/sFZ/slac++U30l+tVad6202nc5x3DWhH7G50LNM5Z3176bRWX7jU8rFpJZ/WG+9o9JqA/tNo7Np0Wol77ymblrj3Hr6BPkLqtR3RoQF0a+2bQn6+dxPl/Utr7austbskvVfSH1tr/8Fm65mMR7VweFr7dm3VZx57WrOHdmvfrq2KRoz27dqqhcPTSsajZcvfkIqHLjd+XUqJ19+nwsd/WfPvvEMnz1/SgwfvKltufmZaJ89fCi0/WJfK+fXmYbSMJ6Kan5muiKs9Ov3MFc0e2q3PPPZ0Q7E1e2i3UomoTp6/FBpL3Y45YhxAvxpPxLQws6csPz148C6dPH9JD72rmEsrr/Wnn7lS1QboVE5rJn+Sa0dLMrTNMK1kIlqjPTGtLy9eLLUTwtoUodtpY1wRoxhElXF78vylqvMreE7dkIo3Fed++WH9y2byfdh25995h7yjv6P5d97BedcF9Y7l/My0xgPf7DaplMavS7V8bFrJp7XGO5q5JmBwmVRKW48cUeL190mxmBKvv09bjxzhG+gjpF7bEZKxtv1PUTbGzIVNt9bOt6Hs+yX9nLX2HfWWO3DggD116tSG5XmeVbbgKpmIKl9w5driIGU27yoZj4Y+kCXvrC+Xybsaj0dlZGXTaZlUSl4up2wkrmQ8okzeVWospmze1Vg8olzBU7JG+cG6VM6vNw9d0bWdvVHsup5Xiqt0zlEyEVWu4ClqpES8dmxlCm4pZo2RxmJr8Vgjlrodc8R4x/RN7Pqev+XWpsu+5flnW6kSBl9X4nej2PU8T5m8o/GxuNI5p9ROiESMErHwa/1YRRugkzmtmfxJru2avohdx/OUrWgz+A+BqmxPxKNG8VixnVCvTRGmnXFFjPZc37UbBkFl3Ab7fWHnlKSm4twvv5lrS9i5FNxuJu8q6RUUGRsr9V/r9YMHwEDErt8vC44V+G2LaMVD+qznlR0bf+yh0WPTSj4NG+9o9pqAlvRFu8F6Xmlcy3/lAaKjpV7bsYaRSQidupHNauD3pKR3SDrfjoKttSclnWxHWZIUiZjS/XySifXdUeseP5GIKVtuorSckdlSvC9YdHxcE2tTtyQjZeWlxsrf16pL5fx68zBaopFIKa62JIv3Ko2NrSe0WrHlx+rEWDDOayfCbsccMQ6gX0UiEU0kE5LW8+5Ecj1/1rrWV07vXP0az5/k2tESC2kz+MLaE1JlO6GxGGlnXBGjGERhcetfC2qdU83EebD8Rq8ttc6lVFmfoPh7sP/KeddZwX5ZrfzsM5FI2bGZaPLYtJJPa493EBujwEQipXEt/xWjpV7bcdR1JANaa/9N8L0x5mOSHu3EtgAAAAAAAAAA6IRu/S9GStLtXdoWAAAAAAAAAACb1pFvoBtjzkryb64elbRd0qbvfw4AAAAAAAAAQLd06iZWwQd8OpIuWWudDm0LAAAAAAAAAIC268gtXKy1fy1pm6SDkt4laU8ntrNZjudpJVuQZ61WsgU5nqfVnCPPs6HLe54tzrfF13TeUbbgKOc4yuSdqnmetUqvled4ntKBZVayBbmep3TOKb3662bzxWl+3SqXSdepI4ZfZdzmnWIcBuMxmy+PM/91NVeM1XQgxhw/tjwrz7NlcRaMu2DMthJ/lWU3Wkar6/XaoNYbQLWw9kIpr2YLyuTXr+GVuTS4vGdtWVvAby+4nrep+gW3l61oa1TWrZUyyWGDuz/C2gxhcZktOGXL1YrJyvKyBacqruvtn27tx0E9Xmi/zbY/w/pklf251ZyjXGH9HMjU6PP52/a86lztBvqhters90WDdQquk624vgTXq2zfr2bz5Z+txrqN7FP6qbVZz5OTy5X1yfx9HLw+Z/LF/ltljg321yrLqNVX83Oz63lVMeH3ETN5R6s1cr4bUodayLW1Deq+sZ4nb2Wl7BWjJazfg6JO3cJlTtJhSY+sTfpNY8xRa+2/7sT2WuF4nl5aLWju2KLOLC1r79Sk5mf2aHFpWXtfvVWTqYQiEVNa3vOsltN5zR5dX3720G6lElHFYxFdyxT0kUfOlc37xf/+lC5fy+uj790ra6V03tXC8fVlHjx4l760eFEH99+qE6ef1ae++rT2Tk3qXx+eVj5d0Hxg2fmZ6bJlFg5PV9URwy88bqe1JRmV43qyVopGjIyRPvK5RV2+li/F2dumd+pLixf19/7OLRqLRZTJOfr86ed0cP+rSnEfjxp96LNnasadX9YPHbi1qfgLO38aieFW1+u1Qa03gGq18u4LL6W1dWJMX1q8qHfcfYv+w6Pr1/yCa0vn/4++8XYd3P8qzR07q+3XJfRT3/faqvZCKhHVlmRM0Ujz32sI5pvt1yX0wbe8tqytMXtot351rT3SaB4ih5Ub1P1RK3ZzhZwePvEXpTj+y+df1pvuurlqucmJeFlM1irvmy9c1a6/dV1Z3IXtn27tx0E9Xmi/zbY/P3/qWb1teqcePvFUIJ/fWnYOPHjwLn3jhZc1PbVVc8fC83Cw/XxjKq7VnKPVXHi/8PB3TZVdQ/w635iK66V0oapO/vxkPKJXMk7VeeivFyxvfmZai0tXdcfNN+jhE0+F1rnWfqrcp2H7hPOtyHqe3ExGL3lRnTj911XHLXh9nj20W1uSUa2sulXxdXU1p5tvTOnE6epjX6uvdnD/rRqPW63knKo2x//8y+f0Pd+xo+x4+zlfkpZD8nzl9UAi19YzqPvGep68F6/o6gMPKP/4E0rce4+2HjmiyE3bZFpoo2Lw1Grr3TgRV4wY6NhDRH9Y0j3W2oestQ9Jep2k/6tD22pJNl+8OD154apcz+rJC1c1d+ys9t+2TbNHF5UtuOXLF1zNHi1ffuH4Ob2SKcjzrD7yyLmqee9/w+168sJVvZwu6JVMQQvHy5d5+MRTuv/OHZo7tqj779xRmr6aczRfsWzlMmF1xPALj9tFOa6VZIrxaCVrVYo/P87814Xj59a+9eiuxd963L+cLtSNO7+MZuMv7PxppIxW1+u1Qa03gGq18u5t27eUcuJHHim/5gfPfz/PPnnhqt7/httD2wuvZArK5FvLD8F88/433F7V1gi2RxrNQ+SwcoO6P2rF7g2pRFkcv3V6Z+hylTFZq7w9U5NVcddoW7oT+3FQjxfab7PtT7/9XJ7Py8t7+MRT2n/bttL0sDwcbD9n8q5eTtfuF1ZeQ/w6Z/LhdfLnu55Cz0N/vcrzdv9t20rlhNW51n6q3Kdh+4Tzrcim08qamOaOnQ09bsHr88Lxc7LWhMbXbdu3lPpklWXU6qvNHVuUlULbHG+d3ll1vP2cn6mR58PaKOTa2gZ139h0ujh4/rWvS46j/Ne+rqsPPCCbTve6auiSWm29bIv9lGHTqXugX5CUlJRdez8m6f90aFstSY3FdGZpuWzamaVlXTce15mlZSUT0bJ5yUQ0dPmdkykZo9B5u7ZvkSTtnEyVpoUtE1zWX75eef77yjpi+NWK29RY8VSeGIvJrP1R24+Xyjjz4za4vh/3wenBdSvfNxt/tc6fjcpodb1eG9R6A6hWL++GXccrr+H+/Mrfg2X5bYlWBPNNrfKD14NG8hA5rNyg7o+N2gyVv9darpHyGtk/3dqPg3q80H6bbX9W5tRaOdZvR9dbxp+eGotpPBF+zgRzdeW8ymtO5fwtyebOz0bqHLafKvdpM+uOGpNKKWVM3eMWPOYbHcONygi+b/TYV27H/73WvCBybW2Dum9MKqX840+UTcs//oRMKlVjDQybjdqOo66t30A3xvx7Y8y/k5ST9JQx5jeNMb8h6ZyklXZua7PSOUd7pybLpu2dmtS1TEF7pyar/sKSzbuhy19cTtcs68Ll4ke+uJzWxeV0zWWCy/rL1yvPf89fgUZPrVhL5xytZB1dXE5rJesonXNK8VIZZ37cXlxOl977cX9xOV1VdmXc+es0E3+1zp+Nymh1vV4b1HoDqFYv74Zdxyuv4f78yt+DZfltiVYE802t8oPXg0byEDms3KDuj3qxG/zdbwPUWq6R8hrZP93aj4N6vNB+m21/VubUWjk2eA7Vy8P++VKvr1drXuU1p3L+Sra587OROoftp8p92sy6o8am00pn8nWPW/D6vNEx3KiM4PtGj33ldja6bgSRa2sb1H1j02kl7r2nbFri3nv4BvoIaSYHjKJ238LllKTTko5L+leSviLppKQHJX2xzdvalGQiqvmZae3btVXRiNG+XVs1P7NHp5+5snYfuYpvzcSjWjhcvvzsod26fjyuSMTooXftrpr3mcee1r5dW3VDKq7rx+OaPVS+zIMH79LJ85c0PzOtk+cvlaZPjMU0V7Fs5TJhdcTwC4/bacWiRpItxqORjFEp/vw4819nD+3WxFhMqUR0Lf7W4/6GVLxu3PllNBt/YedPI2W0ul6vDWq9AVSrlXefubxSyokPvav8mh88//08u2/XVn3msadD2wvXj8c13uK3koL55jOPPV3V1gi2RxrNQ+SwcoO6P2rF7svpfFkcf3nxYuhylTFZq7yzS8tVcddoW7oT+3FQjxfab7PtT7/9XJ7Py8t78OBdOv3MldL0sDwcbD+PJ6K6IVW7X1h5DfHrPJ4Ir5M/PxpR6Hnor1d53p5+5kqpnLA619pPlfs0bJ9wvhWZVEpJ62h+Zk/ocQten2cP7ZYxNjS+nrm8UuqTVZZRq682PzMtI4W2Ob68eLHqePs5f7xGng9ro5BraxvUfWNSKW09ckSJ198nxWJKvP4+bT1yhG+gj5Babb1+/++JbjHWDsbTgJt14MABe+rUqbrLOJ6nbN5VaiymdM5RMhFVruBpPB4NfbiD51llCq7GE1Fl8q6MUWmw0vMkz6psXjIeVTbvKhmPypNV3ik+5HE8EVU652h8bXtj8YhyBU/JtXWjRorHIsqs1S2bd8uW8cvs5wdQDKGu7eyNYrcybhMxI88W48+PR+tJifh6nGXyxbjNFjxFjGSl4oNE866SiajyBa90Qc8W3FKcBeMuGLOtxJ/n2bKyGy2j1fV6rY/q3Tex63v+llubLvuW559tpUoYfF2J32bzrn9ej6+9RiJGY/G1XFuRS4PLp8ZiyhbcUlvAby+MxSItPUDUF8w3+YIrN9DWiFbUrZmHP/dJDusLLeyPvozdRMwoFq2Oy7zjynFtabnxRDQ0JivLi0WNErFoWVzX2z/diivid1P6rt2wGZttf47Fq/tk2YJX1p/LFjzFIpLjaa2t7Jb6hWHtZ8+zyjvludovp/IaEqyz3xdNBuoUvO4Eywzm/Mp9MBaPKJt3lEzE1j9bxbWp3vUirLw+6af2Xexaz5NbKChrI6V96x+3iFHp+hwxxcrHYpGyHOuvE2x31BojCC4fixrFoxEVHK8sJqKm2EfMFVx5ntV4SM53Pa+0jXrXA4lcW8+gthus58mm0zKpVOmVB4iOlrB+zwYPEB2Zk76tA+jGmLMqjs1VzZJkrbXTbdvYBrrRIMNI6bsGGdCgvotdBtDRhL7oTAAtIHYxqPqu3QA0iNjFIKPdgEE1MgPo7b4T/DvaXB4AAAAAAAAAAD3R1gF0a+1fh003xny3pPdJeqCd2wMAAAAAAAAAoFPa/Q30EmPM31Fx0PzvS3pG0iOd2hYAAAAAAAAAAO3W1gF0Y8xrJb1X0g9LuiLpd1S8z/qb2rkdAAAAAAAAAAA6rd2P0/1LSW+W9IPW2u+x1v57Se5mCzXG3GqM+Yox5rwx5iljzD/dbJnW8+Q4jlayBXnWajXnKJ135HqeVrIFuZ5XtnzxaemOsoX1dVayBTlry/vvXc9TOufI84rPUnVD5vvb91ZW5LmuvGvXSu9txXaBSsG4XckWlHccZfLVP+m8I8fztJpzlM07pTj3f/fjcSVbULbglGLZ8TytZvPyQmLR82wxvq0ti/ON5genB+uQzjnr50xImRttr926vT0Ag8F1inkrWyjm1tVAPstV5GQ/r+ac9eX86au5Yn7OFcLbExvlH8+zylZsv14O3Sxy4uALthnSeUerddqwGb+tkC0o7V+nA/GWzjlV6zhrbYV6sdJsHBF36BXH86pyvOfZ8nZs8FzJOfI8T146LW9lpawfGXytvD5UvjqeV3UtcTxPnmdLdcnkA+dySL0qrw2Vbe3VbL6sPn5b37t2rdgfXfsMjfRJg8vQf63N3z+u6yqbDx9DyK8d97JjszYu4biu3Eymqr3gVsSG37ZIV/TxpOqxiEzIMkGVy5faJhXxFtbPC65ba53Ntlm4PnSe5zjyXnmlGL+vvCLPcXpdJXRZrbYe2n8Ll3er+A30rxhjviTps2rPE1kdSf+vtfZJY8x1kk4bY/7QWvsXrRRmPU+u5+mljKu5Y4s6s7SsvVOTmj20W8lYRI+celYH99+qyYm4opGIPM8q57hyPatswSut86NvvF0H979Kc8fOlsp48OBd+tLiRf3QgVt1Qyqul1YLZduYn5nW5ERcevGKVn7rtzTxrndp+ed+TvnHn1Di3nu09cgRRW7aJhNp9982MAwcx6mK2/mZaV0/HtVKtvpvVQXH09KVVd10XVK/+t+f0uVrec0e2l363Y/Xg/tvVTJu9fj/eVHTU5NaXCt7ciKhyFosep7Vcjqv2aPr2144PK3JVEKRiKk5/8ZUXC+lC2XTg3WYn5nWidPP6lNffbqsTEl1t9duG30+AKPJdRxlHSsryfWs0nlXC8fPleXgYA4L5tXg9LlDu/WFP39e77j7Fk2MxcraE345i0tXNXvsbGj+8TyrlVxBq7n6229X3iInDr5gm2H7dQl98C2vrRs7wWvz7KHd+sJfPqfv+Y4dddeZn5nWjRNxvVxxnW/1Wk7coVeKXyBxqnL8wuFpxaNGH/rsmdB27MLMHt2Qyyj7+OPKvuFNOnH6Ob1teqe+tHhRb5veqYdPPFXVTwzO/9LiRc3cOyXHtZqtuCYkYsXthp2/wXqFzffrOHXTROl6VFmf+be/RvHf/rQmZmaksTEt/9RPbdgntZ4n78UruvrAA/Rf6/D3U+aJUzJvfosyNa7501Nbtbh0Vd95y42arzh+qURUyXhcK9nyvt/CzLTiseqYHItF9IuPrvevbpyoHouo7IP54x1ScfB8uWrsYo8Wl5Z14PZtKri2Zj/v86eq4+uj791btc5m2ixcHzrPcxzZq1d19YGfDpzfn5C3dasisY7d/Rl9xPG80DHMGyfiipHj2/sNdGvtcWvteyR9h6STkn5W0g5jzK8YY966iXJfsNY+ufb7NUnnJd3ScnnptLKO1dyxRT154apcz+rJC1e1cPycVnKO7r9zh+aOLSqTLw5IZgvFwXPPqmyd4nJny8p4+MRTuv/OHZo9uqhs3q3ahl/u1QceUOoHfqA4eP61r0uOo/zXvq6rDzwgm063+tEw5MLidu7YovJO8dsHlT+vZAq6bfsWLRw/p/e/4fZSnPu/+/E6d2xRnpX237ZNc8fOav9t2zR77Kwy+fW/OGcLrmaPlm979uiisgW37vxMvnp6sA5zxxZ1/507qsrcaHtt37dd3h6AwZAteHKt5FnplUxBC8fPVeXgYA4L5tXg9Pnj53T/nTv0kUfOVbUn/HL237atZv7JFly9nN54++3KW+TEwRdsM7z/DbdvGDuVbYW3Tu/ccJ25Y8X2bq1YaTaOiDv0Sjbvhub42aOLejldqNmOnT12VplsXnrjmzR37Kzuv3NH6Trw8ImnQvuJla+vZAqaDbkm+NsNO3+D9Qqb79cxeD2qrM/cF74p84MHtfyzPyutXGuoT2rT6eLgOf3Xuvz9ZN54v9w613z/dT7k+L2SKajgVvf9Zo+Fx+RqzinrX4WNRVT2wfzxDknKhI5dFPuF/h9Ja/XzwuIrbJ3NtFm4PnRBOl0cPC87v39a4vweGbXGMLN5zjOpQw8RtdauSvotSb9ljNkq6bCkD0n68mbLNsbsknS3pD8NmfcBSR+QpKmpqdplpFJKGaMzS8tl088sLWvnZKr0e2qsuHuSiWjZMr5d27eEluFPT43FQuenxmJ6+fEnFHvNtyv/+BNl8/OPPyGTStWsO4ZTo7FbL6bGE+GnszHrcekvX/n7maVlbUnGStOuG4/rzNKyxsfipXKSiWjotv3zo9b8WnUOq09lmfW2124bfT6EazR2gX7TaOyOJ9fz4MQG+Sz4vt70Lcnwcq4bj5e9D+afZCKqnZOphrbfjrxFTuxfrbQZ6rVZw94H2wIbrVPrOt/KtZy4G3792m7w29L1+ofBacFzZeLm/VLEVOX/ev3EyutEve3WKmuj+WHt/cpltuzar2uPP6FoxbGo1Sc1qdTI9l+biV1/P22bSEoKP75+jq2Va3dOpkr9uLB59aY12gfzxzuk2v3M68bj2pIMr6O/Tlh8tbvNwvWhdQ2Pk23ZEn5+b9lSYw0Mm3rjTWj/PdCrWGuvWmv/o7X2ezdbljFmi6TPSfoZa+0rIdv6pLX2gLX2wPbt22vXKZ1WOudo79Rk2fS9U5O6uJzWhcsr2js1qXSu+O3bbN5VOudoJVu+jr9cZRnB9cPmp3OOEvfeI+eb/1uJe+8pm5+49x7+gj+CGo3dejF1cTkd+uOvc+HySmn5yt/3Tk1qJevoWqagvVOTpddMrlDaTjbvhm7b/2tkrfm16hxWn2CZG22v3bq9vWHRaOwC/abR2M1kC1rJFtsAF5fTdfNZ8H296ZXtCX/+tUyh7H0w/2TzbsPbb0feIif2r1baDPXarGHvg22BjdapdZ1v5VpO3A2/fm03+G3pWv3DymnBc2X1hUtKp3NV+b9ePzH4utF2a5W10fwLl1c2rM/KhSUl7r1H7tJS2bxafVKbTo9s/7WZ2PX3U2Y1W/eaXy/XBvtxYfPCpgXjspE+mD/eIdXuZ17LFGrGaLCfWTm/3W0Wrg+ta3icbGUl/PxeWamxBoZNvfEmdGEAvV2MMXEVB89/y1r7yKbKSqWUjBnNz0xr366tikaM9u3aqtlDu7VlLKaT5y9pfmZa4/43a+NRRSNGEaOydYrL7Skr48GDd+nk+UtaODytZCJatQ2/3K1Hjij9xS9q8mMfU+L190mxmBKvv09bjxwZib/gozVhcevfI3FiLFb1c/14XM9cXtHsod36zGNPl+Lc/92P1/mZaUWMdPqZK5qf2aPTz1zRwsyesm+1J+NRLRwu3/bC4Wkl49G688cT1dODdZifmdbJ85eqytxoe23ft13eHoDBkIxHFDVSxEjXj8c1e2h3VQ4O5rBgXg1Onzu0WyfPX9JD79pd1Z7wyzn9zJWa+ScZj+qG1Mbbb1feIicOvmCb4TOPPb1h7FS2Fb68eHHDdeZniu3dWrHSbBwRd+iVZCIamuMXDk/rhlS8Zjt2YWaPxpMJ6atf0fzMHp08f6l0HXjw4F2h/cTK1+vH41oIuSb42w07f4P1Cpvv1zF4Paqsz/zbXyP7uyc0+cu/LG25rqE+qUmltPXIEfqvG/D3k/3qSUXrXPP917mQ43f9eFzxaHXfb2EmPCYnxmJl/auwsYjKPth44Nvb46FjF8V+4Q2peN1+Xlh8ha2zmTYL14cuSKW09cgnKs7vT0ic3yOj1hgm/+lRZKzt/ycXG2OMpE9Lumqt/ZlG1jlw4IA9depUzfn+g0SzjlVqLKZM3pUx0lgsokze1XgiWnqghlR8aIXjufKs5LjFddI5R8lEVNm8W3o/nogqV/CUjEcViRi5nqdMxfxoJCLrecW/1I+PS+m0zMSEbDotk0rxAJb+1LUnk2wUu87aA+38mErEjNyQByNbSYlYRLmCp6iREvGoMnm39Lsfj5m8q1jUKBaNKJt3lUxElcs7Gk/ESg8QR4uX4wAAIABJREFU9XmeVbbgluLej/ON5genB+uQzbsaixfrGFbmRttrt25vr0v6JnZ9z99ya9Nl3/L8s61UCYOvK/G7Uey6jqOCV6yNZyVrFcifUiGQk/3p8ZiR4xaX86dnC54ia4PxVtXtiXyNXOjzPKu848oNbD9ZJ4du1pDmxG7pi9gNthmyBVfWsxqv0YaNRozG4lFlco5MxCgZjxbXWYu3bN5VIh4pWyeZiCoWidSNlWbjiLjrub5rN3SL43nKO15Zjh9fG5wrtWNzjiL+uZJ3NR6PSNms5HmyqVSpHxl8rbw+VL4mE1G5nld2LUkmoorIKFNw1/qXxWdypcZipfMiWK98ofzaUNnWzuYdJROxUn0yuULxizKrq8XBsVxO8jyZVGrDPqnfj21k2S7rq9j195MdH1fBtXK86jGERMwo79iyWPHHJRJRI5PPqxCLl7UXxhNRmUBsZPJuqV2RDPTxopFI1ViEn+eDywRVLl9qm1TEW1g/byweKa0bFqMb9fsaMeTXh75oN3iOUxyf2rKl+M3zVIoHiI4Yx/NC23p1DM1JuJFBGUD/HkmPSToryR8q/FfW2t+vtU6/Ncgw8PqqQQY0oe9ilwF0NKEvOhNAC4hdDKq+azcADSJ2MchoN2BQjcwA+kD8Kcla+z81QgcFAAAAAAAAANB7ffG/VgAAAAAAAAAA9BsG0AEAAAAAAAAACMEAOgAAAAAAAAAAIRhABwAAAPD/s3fvUXLUdd7439+q6urLTAKTMCJBYkBRAmHCJbDi/mBBl5XFRwOYrMienzdY1l08u+sCXpYzATLygIq7PrtkH48LrLJrghKExB+uiuui7hKEAMkkARWEIYFgSDKTZKZvdfv+/qiumqruqp7unp6Zvrxf58zpnrp1ddWnPvWpb9eFiIiIiIgitMVDRGeCZdtwpITlAFICaV1FvmghqasQxSIKQkM6qaFg2EglVEjpoGA6SCc15A0bCiQSqkDRcpBOJpAvWkjpKgpFC6nSeP6wQiKpqUChADgORCYDmctBZDIQCn/DoPpYloWCJZFJasgVLeia+3xd23H7SwCKABwJ6JrixqKuIm/YSAkHaiIBJxDjecOGEO6wRdOBEEBSU5APjJfWVRRNB6mECgAomDZSpX6qAPSE6m8riiLgOBJ5M/C5jgklmWS8E1FbsiwLRrBeKOXNVEJFrmhBUYT/XlMFHBnOowVjMmdmkppfbxQDtYKXewumg1RCgWk5sCWQSiiT4xk2Ugl3mLTufp6fZ0ufky77nFQgfysKn8febaJqBk11YyeliVA/TRXQNRUF046N9ZSuwjCd0qsNuzRceQ3g1QnB7gCq9iOajmBs5Qsm0kkNyGaBTAaKqpaGcZA3rNKxm4mkrsGwHD/ey3OqVcrDwW1BAEgm3P+T0oKpaHDKxi8YNlRVQBMIbWNe3Hv5PCkcFB3h5unAfORL+xXvc4QAdLjDppNa+PvpOmAYkD09fu4PbatVtjHHsoBcDqK3F3Jiwl1Wmts8IB3HP14tP24tX44pTYHI5yF6eiDLlnkz12s75QzHkSha7rpzJCLXrZd3hQAsu5RLI/KvF3PB+FQD03DHc5CyDSipFGQuB2QybjddRb5oIq1rkMUiCkoiMA33+NE/3qth2cbFxVTrqVXXY6vO11yqlheoO1iO4++rvP2JxnYcAF3agO41nucNBznDxtBDO7F99xiWL+7D0KoBzEsncOO/Pet3u+PDy2HaEoMbh/1uX1w9gJyBULe1q07H8O4xnHr80VgbmObg5cuQUU30FPMY+4u/gPHkU9DPPQcL1q2DcsxCNipSzSzLwqG8jTWhuBvA/LRbpOYNGwCgKm4xZloOdh/MYkFPEj8c3ouVZ78F6S3/jcKZKzD4vW3hGNVVPP3yQSw9/mjoqsDDT7+KSwYW4YfDe/3Xy1acgIQq8Pn7t4fG/fpPdmH/uIGh1QM4OpPAoZyJwQcC8/jBd+Jow4A6bx7jnYjaimVZyBoOipaDWx7cEcp9XyrlvuD7tasGkNYV7D9SxCPbXsMHznwLvv+sm09v27QL23eP4ZN/cBJWnn1CKJcPXr7Mz72rzl2MouXg+8+Ex/PqlIef3oN7f/YSli/uw00rT/Pz+/DuMbzzuKNCw6+5fBke2fYaLltxAvoyetcfGHaTuJqhaBbxw+HXK2Jw7aoBvPD6KJa8aV6oNi6P79cP5bDxl7vxqT98R7iGjqkBhlYPoC+jAwDGckZkP8YlTYfjyIrYWvv+k5FY/y30XvUROAsXAkJgLGtgcOMOPw+vOncxCqaNW783GcdeTl117mIYloOby/J+UlNwx+ZdWHxMj5urDSu0b/DGX33uYkzYsmIbe/1QDp+69yn//+HdB7F8cR8MW1Zsd18P7GPcOv0ABjfu8L9f6qktSJ9zNvJbn0bh/IuwZuOOiuPS5W9dELmNOZYFOTqK0es+HTg2vQvOggVug+iBgxi97rqK41YJhJaju186Hdo992LiH742OZ2FC6fdiB61XtshZziOxETBBITbcF7e3nDLh07HHZvddXv7h5fDKrUz9M/TK/LqzVcsQ0JV/OG9+Lr0jOP9+PDrgOVvhvjcZ6C97SRYV/95aB3dfsVSmA6w5uGdsXXIVMtWOk5kXIhjFmIsJu97P6q24nps1fmaS9XyAhvRu4PlODiUNSv2XUf3JNiIji69hUvBdGBYEkfyJoYe2olnRkZhOxLPjIxicOMwDEuGuh3OmxjcOBzqli1aFd3WbNyBs09ciLVl0xx6aCeOGBL5ggHj8S2AZcF4fAtGr7vO/YWYqEYFyy3Ew3HnxqztSGSLFrJFC0fyJgCBI3kTJ/b34rZNu3Dh0mOxZuMOyHedh8Hv7aqM0byJs09ciKGHdiJn2Lhw6bH+eN7r4APDOJwzK8b96PknudvPA8PIGzYGHyibx82/Rn48x3gnorZTKNULtzy4Izb3Bd+v2TgMKYG1D+3EhUuPxS3f2+HnUW98Nx8PV0zPy73e55WP59UpFy491v8/mN/PPnFhxfDefAw+MIyCac/14qRZFFczHJXRI2NwzcZhnL64r6I2Lo/vE/t78dHzT6qsoWNqAC/2CmZ8P6LpiIqtNY+8APGBlRi97tNALoe8YWFw445QHj6SN3Hr98Jx7OXUI3kTN0fk/WzRwkfPPymUq6PGP5w3I7exE/t7Q/+ffeJCv4G12j7Gq9ND3+8PLnS/3x+4jedRx6Wx21gu5zaShY5N3WUlczm3kTTiuLV8Obr7pR0QH1hZMZ2ZWK/tkDMKpo3DgWOx8nV7y4M7/HV7JNDOEJVXb/3eZMwF4ysYH34d8PDzSPzNZyA+sLJiHR2xBNY8/HzVOmSqZRsXF3nDqrqeWnU9tup8zakqeYG6Q8GwI/ddBaOLt4uArvwZKZN0v3Za17B991io3/bdY35/z6K+TMVwUd227x7DvHQisvuivgzE0WkcCXQ3nnwKIpOZ5rehbpJJVo/ZtD4Zu0IAPUkNQrjDLOnv9YeNjVEx+d7r7o3nvXr9guMu6e8NzUvU9HuOOxuiO3/MJ6I2lklqsfVCMPdF5cHy/Okp/98bL5hfo8Yr/6zy4eJqEK9/Sm/OJfXUHqrVDHGxFTdOeXzXO74Xe9X6ETUqpauRsdW75GyMP/kURE8P0kJU5GFvuPLxqvWLqoPrGT94nOnl7d5UfO4Ofm6wjt6+ewzpnhQOPfkUFmaSVY9Lo7Yx0dsL48mnQt2MJ5+C6O3131f0y2QqlqP3Wb1LzsZ4cNienorPrFfcem31nJHSVX999UyRU4NtCvXWBuU1iLceAGD7v/8mNJ3ytou4z6q2bEUmExkXC5PR8etNq1XXY6vO11yaKi9Q55uqvanbdeUZ6LmihVzRwt6xHJYv7gv1W764D7miFeoWNVzcuON5M7L73rEcsq/vC3XXzz2HZ+RSXXJFKzZmvZj2/iYK7v/eOCP7J/xh42LUi9+9Yzl/+PLXvWO5inFH9k+E5iVq+tnX9zHeiajtVKsXgrkvKg+W509P+f/eeF7u9T4vbjjvs4L/V6tBvP48e6S7VKsZ4mIrbpzy+K53/IJho2DYsf2IpiMutiZGdrvHW9ks8kWzIg9Xy+1x/bw83ej4weNML2/Xso/x6vRg/3y2AP3cc5DLFasel0ZtY3JiAvq554S66eeeAzkxAZnLRffL5SqWo/dZEyO7w8NmsxWfWa92zRkFww4di1Vbt8H+U9UGwXGjahBvPUyM7J6y7SLus6ot27i4iIsJb1qtuh5bdb7mUrW8QN2hWu1IXdqAnkoo0DWB+ekEBi9fhrOWLICqCJy1ZAGGVg1A10So21HpBIZWDYS69SS1im5rV52Op18+iDVl0xy8fBnm6wLplA793ecBmgb93ee59wzjGehUh5QmsLYi7tyYVRWBnqSGnqSG+ekEAIn56QRe3j+Bm1aehsee34e1q06HeGILhq44rTJG0wk8/fJB/z6Ljz2/zx/Pex1aPYCjMomKce/7xUvu9rN6AGldxdDqsnn84DuRnpdhvFPD3nXzj+r+I2qGVKleuOVDp8fmvuD7tasGIASw5vJleOz5fbjlitP9POqN7+bjgYrpebnX+7zy8bw65bHn9/n/B/P70y8frBjem4+h1QP+g6CpO8TVDIdzRmQMrl01gB27xypq4/L4fnn/BO77xUuVNXRMDeDFXioR349oOqJia+37T4b8/iYsWHcXkMkgrWsYWnV6KA/PTydw8xXhOPZy6vx0ArdG5P2epIb7fvFSKFdHjX9UOhG5jb28fyL0/9MvH0RGV6tud8E6PfT9fvaY+/1+9l9Yu+r0ss9y9wmx21gmgwXr7io7NnWXlchksGDdusjj1vLl6O6XTof8/qaK6czEem2HnJFKqDgqcCxWvm5v+dDp/rqdH2hniMqrN18xGXPB+ArGh18HXLYU5tf+AfL7myrW0XxNYu1lS6vWIVMt27i4SOta1fXUquuxVedrTlXJC9QdUroaue/q5iszgoSUcq7nYUasWLFCbt26Nba/9yBRywk/FTupqxDFIgpCQzqp+U9jltJBwXTcJ58bNhRIJFSBouWUnkBeerJ60UKqNJ4/rJBIaipQKACOE/k0c2p5s3bzkSlj17JQsKT/VGRdc2fNdtz+EoBSeuK7riluLJaerp4SDtREAk4gxr0nvOuagqLpQAggqSnu09i9p7LrKoqm4xcU3tPK84YNVQB6IvzkcseRyJuBz3VMKMkk431utEzsel47/oS6p/2ha+6ue5wnbn1f3eNQy5mV+K0l7xrBeqGUN1MJFbmiBUUR/ntNFXBkOI8WjMmcmUlqfr1RDNQKXu4tmA5SCQWm5cCW7o/+/niGjVTCHSatu5/n59nS56TLPicVyN/d+lCsOdIysVteM2iqGzspTYT6aaqArqkomHZsrKd0FYbplF5t2KXhymsAr04IdgdQtR+1jJarG2oRjK18wUQ6qQHZLJDJ+A+zdBwHecMqHbuZSOoaDMvx4708p1qlPBzcFgSAZML9PyktmIoGp2z8gmFDVQU0gdA25sW9l8+TwkHREW6eDsxHvrRf8T5HCECHO2w6qYW/n64DhgHZ0+Pn/tC2WmUbcywLyOUgenvdM0wzGf9BgdJx/OPV8uPW8uWY0hSIfB6ip8c98zywzJu5XmvIGS0Tu44jUbTcdedIRK5bL+8KAVh2KZdG5F8v5oLxqQam4Y7nIGUbUFIp94rfTMbtpqvIF02kdQ2yWERBSQSm4R4/+sd7NeTjuLiYaj21au5vsflqibqhWl6g7mA5jr+v8vYnUzxAdO435lnStVuCVtqp64FuPamE+yadhnfXtsl7/ajoKY3TE7j/j5dLvHF70nrpf6Vi2OAvd7yPFDVK0zT0lsKq14vZKnpLsei9AoAaiPFQPCeV2PEygX7edhEcN3hfLKV0NvzkMF2baoioA2iaFspiwdwXzMPlOdnLnz1l+dSrGbSIWqGnlGtVvTIfT+ZVb3qJUP/yV+9zgvmbuktczeDHTkS/jB6Mx8pY92qFlB5fA3j/l98zs1o/oukIxpZ3PIZ588qGUdCT8o7V3FctlGvDOTXYr6csXr36NtjVG78nUHOXb2Pl+dwbPxP8rMD2GKrTvW7l3y+ZDE27fFuNo2gaMH8+AECUXj1CUfzj1fLj1qjl6M2LKFvm09WuOUNRROjZVJ6emJrB+2px+Tc4fPCYzo+5pAIvQrz15e37/XUUc/wX9X+cuLiYaj216nps1fmaS9XyAnUHTVEq9ifk4hEVEREREREREREREVEENqATEREREREREREREUVgAzoRERERERERERERUYS2aUAXQlwihPi1EOJFIcTn53p+iIiIiIiIiIiIiKiztcWTEoQQKoB1AC4G8CqAp4QQm6WUzzUyPcuyULBk6EnouaIFXRNQFQUF04EiAN0yIJJJKKoKx5HImzZSCcV/wrn3tGoBGfuUcqJm8+I3GLceRyL0XhHuU989CSFRtIF0KX6FCA8jASQ1BQXD9p8QnzdsuA8jl0hqKgDhP63ce/J70XTm+qnlRBXedfOP6h7niVvfNwNzQu3OsiwYjvuIeUcC6VL+K68jEpqAZbv984YNVQFsWyJd6q+pAraDilpCEYAQgGXL0BPvC4Yd+oyCaUPKyekrAtA1BaKUl5MR09VtE0oyGVmfOI7083nBsJnHO1BUzaCppfjVhN+vYNqQzmSspko1sSwUAMfxa1yk00A+7/5f1o/1LzWTdJzY4yuvHzIZ5A0L6WTCr0kLpoOUYwJCoAAV6aSGomnDdqSfOzOBnKypbt1b3k/XBBwZzssJTcBxwvuByXzv1s3edHXNfa8oAqlSd10TMKxwnrdsB47EZG4vWtCC+5KihZS0/DwOTQMsy10u2SyQyQD5PJBKudtmTw9kNguZyaBgTX7nlOPuC4Si+Lk/tM8omkjrGpSyZexv+5mMu2y5v6hJMPcalh25f4+sHUoxk0y474UikNTC+3YhALVUM6STGvIFE+mkBuRygKIAqZS/XbjrSoEsFlFQEn48pBMqAISO6dTA5waPA1OOCZFMIm86peM+G05pf8FY6DyOZQG5HERvL+TEBJDJuA8Wpa5hOU4oR6V0FRrrOwDtcwb6uQBelFK+JKU0ANwPYGUjE7IsC4fyNnRN4FDWxGc3bMP5ax/FZzdsw5G8DdtxcP+WERzKmZiwAGdiArZtYyxn4P4tI/jdoYI/zo3rn8VY1oA9Po6Dn/gk9p74Nhz8xCfhHDgI6ThN/PpELi9+y+PW4zXAuH8OiqYD03aQN2zkDRtZU+L+J17x4/dwzgwNUzBsHMoauP+JV3AoZ+LWB4dx4/pncShnIm84mChYmCiauGH9s/7n/+5QARu2jGAsZ8AJtuATEXUAy7KQNRyYloNDORM3lvLfd554paKOGM/b+OWL+3H+2kdx/5YRTBRs3BjoP1Fw+5fXEnnDxkQhnNsPZU28vH8Ch7IGPrthG259cBiHA5/v5eZswULetLBhywj2HymGpnsoZ2LClBj9689U1CeOIzGWM/x8fsP6Z5nHO0xczWDZbrdDeRuKgsnYCsZf3oY5Ogrn4GioxpUHD2L8X+7G2F/9TUU/1r/ULNJx4Bw4GBlfXr/xu+/B6IEjuHHD9lBNev+WEYwVbGQdBTeWcuehnInvPPFKKPd6OTlbsCr6feeJV2BYsiIvFwwH4wXLz8PeZ34nUDd7033wl6/gsxu24XCg+5G8je+U6nB3ejaKphPO7aV9yf1bRvz/xwq2n8fl4SMY/5e73eXyyavhvPoajF//BnJ0FAc/eTX2nvg2jN9zb2h/deP6ZzGWM2GPj8NxHIzlDGzYUnZcu2E7xrIGnMAy9pb/+N33YCzL/UWtgrn3wV++Erl/f/K3B/xYG8/bofV/JF86BtuwDUXTxsFxI7RvP5wzUTCdyWO6+7dj9MARjN99D5xcHqOHsv52cUOpvWLClKF4mCiaoRrgsxu2TR77Bd+vfxZjBRsTpbj3tidvf8FY6CyOZbm55Opr3Bxz9TWQo6Nuozp1BctxKo5vDmVNWKzvALRPA/rxAPYE/n+11K1uBUtizcZhGKXXZ0ZGYTsSz4yM+t0vXHoshh7aiSOmRH48h4JhY/CBYVy49FjctmlXaJzBjcPIj+dgPL4FsCwYj2/B6HXXub/UEzVZoUrcGpaEaUk40jsTXeBI3gQgkC1ayBYtHMmbuHDpsf64Qw/trBgmZ9j+NvDR80/yh8sWLRzOmzicM0Off9umXbhw6bEYfGAYBdOu/gWIiNpMwZI4kjdxJG9i6KGdfv67cOmxkfn47BMXTtm/vJbIFq3IYU/s78WajTvwzMgoPnr+SaHP93Lz4bwJ2wEuXHos1kb0P2JKJP7mMxX1ScF0a5tQTcM83lGq1Qzee8dBZGyt2TgMo/cojP3t35bVuJ9G5o//GPM+fV1EP9a/1Bwyl8PodddFxpfXT3xgJdY88kJkTbrm4edxOG+GcmfUcdyajcN+bRzsd+HSY+FIVGw/R/ImbnlwR+RnBuvmNRuH8UcDi/w8HOwerMMdiYp9S9Rwax5+fjKPf9rdBr3lMnbDDdBPfjtGr/u0v7zEB1ZicGN4Ptds/jXy4znkDavKce0O5A2rYvlHTY/7i3jB3PtHA4vqrhVu/d5kzEwULNzyvfCy947fQjHyyAsQH1iJfMHAmk2/qlivR0wZ6nY4Z1bUAOXHfn7cRmxPjIUOlcuFcom33wf37V2jYNiROatgcBsH2uQWLnCvmi5X8TOnEOJaANcCwOLFiyMnlElq2L57zH8N8rov6e/F9t1jWNSXgTg6DSgC23eP+d3Lx+k57mwcCXQznnwKIpOp7xtSV6sldgFUjdsoPUkNQrivUfw4jxjGi/ngcHHT8LaNlK7Gzjt1plpjl6jV1JN307qbH4P5N64mmJdOTNm/vPuivkxsbve6x01vModX6X/0YowjXJ+kdDVyeObx1tesmqG87o0a7vCTT4W6G08+Be3kt/vvy/ux/qWp1BK/IpOpGl/Gk09h4ZLF2P7vvwkNE6xJvbrV+79aDvXee5b090II1Jyrg5/hdfP2BeXdvfcA0JvS0BOznQaH2757DL1LzvbzuLcN+sultze0vHpjlk3PcWdPeVybTiYgdK2m6XXb/qKR3Bu1z6+lVvDWf1zMlR+XeTHivt8x5fDVYjnqffn2VD5et8VCu6k1dstzCTCZY6g71Nve1G3a5Qz0VwGcEPj/LQD2lg8kpfyGlHKFlHJFf39/5IRyRQvLF/f5r0Fe95H9E1i+uA97x3LIvr4P+YKJ5Yv7/O7l42Rf3xfqpp97Ds/AobrUErsAqsat9zdRmPzbO5bzX72/kf0ToXHjhvFiPjic91f++d7w/GWy+9Qau0Stpp686+W+YP6NqwnG8+aU/cu7l0/bGzaY8+Om5+Xwqv1HdgMI1ycFw44cnnm89TWjZgi+j4udXNGCfu45oe76uefAeuFFWC+8GNmP9S9NpZb4lblcbHx5/SZGdkfGbfA4DkCopo3LkeX9RvZPYKJQuf3E5eqoutnbF5R3D9bhXv0dN83g/8E8br3wYni5TEyEllfcssm+vg/5YvXj2nzRrFj+cdPrtv1FI7k3ap9fS63grf+4+Ig6ppsY2Y3s6/tihw+aKu6ijgOrzW+3xUK7qTV2y3MJMJljqDtMVTt2u3ZpQH8KwMlCiBOFEDqAKwFsbmRCKU1g7aoB6KXXs5YsgKoInLVkgd/9sef3YfDyZZifEEjPyyClqxhaPYDHnt+Hm1aeFhpnaNUA0vMy0N99HqBp0N99HhasW8czcGhGpKrEra4JJDQBpfRgUEBifjoBQKIn6Z7hMj+dwGPP7/PHHbx8WcUwGV31t4H7fvGSP1xPUsNR6QSOyiRCn3/TytPw2PP7MLR6AKkEzz4gos6S0gTmpxOYn05g8PJlfv577Pl9kfn46ZcPTtm/vJboSWqRw768fwJrV52Os5YswH2/eCn0+V5uPiqdgKoAjz2/D2si+s9PCJhf+4eK+iSVcGubUE3DPN5RqtUM3ntFQWRsrV01AH3iMPr+/u/Laty7kPuP/8D4Xesi+rH+peYQmQwWrFsXGV9eP/n9TVj7/pMja9K1ly3FUelEKHdGHcetXTXg18bBfo89vw+KQMX2Mz+dwC0fOj3yM4N189pVA/jx8F4/Dwe7B+twRaBi3xI13NrLlk7m8bvcbdBbLn133gnjhRexYN1d/vKS39+EoVXh+Vz7wXciPS+DtK5VOa49HWldq1j+UdPj/iJeMPf+eHhv3bXCzVdMxkxvSsMtV4SXvXf8FoqR958M+f1NSKd0rF15SsV6nZ8QoW5HZRIVNUD5sZ8ftxHbE2OhQ2UyoVzi7ffBfXvXSOlqZM7iVSYuIWV7PPBBCHEpgK8BUAHcK6W8rdrwK1askFu3bo3s5z0Vu/wJ2LomoCoKCqYDRQC6ZUAkk1BUFY4jkTfdp1gHn4KdTqgQkLFPiaeOMWuPFq8Wu0D4qe5e3HqCz29xpNuQHtzEE0KiaMN9YnvpKe7BYSSApKagYNihp697DfJJTQUgQk9sd5/G7vAJ7K2rZWLX89rxJ0w5TLkPXXN3I7NUtydufd+sfA7VbFbit5a8azjuzDgSSJfyX3kdkdAELNvtnzdsqApg2xLpUn9NFbAdVNQSiph8CHTwifcFww59RsG0IeXk9BUB6JoCUcrLyYjp6rYJJZmMrE8cR/r5vGDYzOPN1TKxW14zaGopfjXh9yuYNqQzGaupUk0sCwXAcfwaF+k0kM+7/5f1Y/3bMVqibpCOE3t85fVDJoO8YSGdTPg1acF0kHJMQAgUoCKd1FA0bdiO9HNnJpCTNdWte8v76ZqAI8N5OaEJOE54PzCZ79262ZuurrnvFUUgVequawKGFc7zlu3AkZjM7UULWnBfUrSQkpafx6Fp7n3JMxnIbNZt2MrngVTK3TZ7eiAAzqmXAAAgAElEQVSzWchMBgVr8junHHdfIBTFz/2hfUbRRFrXoJQtY3/bz2TcZdva+4uWiF0gnHsNy47cv0fWDqWYSSbc90IRSGrhfbsQgFqqGdJJDfmCiXRSc+9TrShAKuVvF+66UiCLRRSUhB8P6VKDd/CYTg18bvA4MOWYEMkk8qZTOu6z4ZT2Fy0cC+2oJeoGx7KAXA6it9c98zyTgaLx9h3dxHKcUI5K6Sq06vVd1ySAttkSpJQ/APCDZkxL0zT0lr55b0opvSb8/j3JUnDok4tHUYR/j2hvnMl7Rgv/vlC8PxTNtHD8JqoPHDV+aZS4+6IDQE9qMkFGDZfxt4VE6X8eMBNR59I0raJg8vJfeR3hpUw/dybCw0+OX15LVA47OW33NROoS8pzcya2RnFfo+oTRRH+eLy3YWeKqxn8GCv1C8ZWcLjgGeV+DHk1b1Q/oiYRihJ7fBXs15PSAUzGrXsc58ZzT2n4dCi+K4/9ynNtKF/H5PBgt95A3Ry1nQXf62XbY3mjRE/5viSV8GeiYjnMm1eaWKl76X+ve0/phEF3fxA+rq3YZ5SWoz/tiOXv1fvcX0wtmHtTCa3K/j1qfVe+j6oZkt4xXbq07gLx4a1Pf12l0/72EJxG+TFdxTwEYsdrIwluT4yFzqNoGjB/PgBAlF6pu2iKEr0/pPZpQCciIppp77r5R3UNzzPWiYiIiIiIiDobG9CJiKjlPXj3NXWPM1u3fSEiIiIiIiKizsUGdCIiogbVe8Y6wLPWiYiIiIiIiNoJG9CJiIioYfwRgYiIiIiIiDoZG9CJiKgjNXLbl3rN1m1iGmmkbgQbtomIiIiIiIjChJRyrudhRggh9gN4ZYrBjgFwYBZmZzZ12ndqle9zQEp5yWx8UI2xC7TOsmlVXD4uxu7c6ZbvCczcd52V+O2w2OU8Nsd055Gx23q6fRnU+v1bsW6YCZ0aD938vVoxdjtxfXTidwLm/nuxbmgt3f79gRasG+Zaxzag10IIsVVKuWKu56OZOu07ddr3aSYum+q4fFpXt6ybbvmeQPd813b4npzH5miHeaxHp32fRnT7Muj271+uU5cHv1dradf5rqYTvxPQud+rUd2+PLr9+wNcBlGUuZ4BIiIiIiIiIiIiIqJWxAZ0IiIiIiIiIiIiIqII3d6A/o25noEZ0GnfqdO+TzNx2VTH5dO6umXddMv3BLrnu7bD9+Q8Nkc7zGM9Ou37NKLbl0G3f/9ynbo8+L1aS7vOdzWd+J2Azv1ejer25dHt3x/gMqjQ1fdAJyIiIiIiIiIiIiKK0+1noBMRERERERERERERRWIDOhERERERERERERFRBDagExERERERERERERFFYAM6EREREREREREREVEENqATEREREREREREREUVgAzoRERERERERERERUQQ2oBMRERERERERERERRWADOhERERERERERERFRBDagExERERERERERERFFYAM6EREREREREREREVEENqATEREREREREREREUVgAzoRERERERERERERUQQ2oBMRERERERERERERRWADOhERERERERERERFRBDagExERERERERERERFF6NgG9EsuuUQC4B//mvU3axi7/Gvy36xh7PJvBv5mBWOXfzPwNysYu/ybgb9Zw/jlX5P/Zg1jl38z8DcrGLv8m4G/rtGxDegHDhyY61kgaghjl9oVY5faFWOX2hVjl9oZ45faFWOX2hVjl6hxHduATkREREREREREREQ0HWxAJyIiIiIiIiIiIiKKwAZ0IiIiIiIiIiIiIqIIbEAnIiIiIiIiIiIiIorABnQiIiIiIiIiIiIioghsQJ8ljiORK1pwZOnVkXM9S0Q0g7jNtzauHyKi6WEepW7F2Kd2xxgmojjMD/G0uZ6BbuA4EmM5A4MPDGP77jEsX9yHodUD6MvoUBQx17NHRE3Gbb61cf0QEU0P8yh1K8Y+tTvGMBHFYX6ojmegz4KCaWPwgWE8MzIK25F4ZmQUgw8Mo2Dacz1rRDQDuM23Nq4fIqLpYR6lbsXYp3bHGCaiOMwP1bEBfRakdBXbd4+Fum3fPYaUrs7RHBHRTOI239q4foiIpod5lLoVY5/aHWOYiOIwP1THBvRZUDBsLF/cF+q2fHEfCgZ/xSHqRNzmWxvXDxHR9DCPUrdi7FO7YwwTURzmh+rYgD4LUgkVQ6sHcNaSBVAVgbOWLMDQ6gGkEvwVh6gTcZtvbVw/RETTwzxK3YqxT+2OMUxEcZgfqpuTh4gKIe4F8L8AvCGlXFbqdguAPwOwvzTY30kpf1Dq9wUAVwOwAfyVlPJHsz7T06AoAn0ZHXdedSZSuoqCYSOVUHkTfqIOxW2+tXH9EBFND/ModSvGPrU7xjARxWF+qG5OGtABfBPAXQDuK+v+D1LKO4MdhBCnArgSwGkAFgH4iRDiHVLKtrqGQFEEMkl3cXuvRNS5uM23Nq4fIqLpYR6lbsXYp3bHGCaiOMwP8ebkFi5Syp8DGK1x8JUA7pdSFqWULwN4EcC5MzZzRERERERERERERERovXugf1oIMSyEuFcI4d25/ngAewLDvFrqVkEIca0QYqsQYuv+/fujBiFqSYxdaleMXWpXjF1qV4xdameMX2pXjF1qV4xdouZopQb0/wvgbQDOAPA6gK+WukfdbEdGTUBK+Q0p5Qop5Yr+/v6ZmUuiGcDYpXbF2KV2xdildsXYpXbG+KV2xdildsXYJWqOlmlAl1Luk1LaUkoHwL9g8jYtrwI4ITDoWwDsne35IyIiIiIiIiIiIqLu0jIN6EKI4wL/Xg5gZ+n9ZgBXCiGSQogTAZwM4MnZnj8iIiIiIiIiIiIi6i5z8khVIcQGABcCOEYI8SqAmwFcKIQ4A+7tWUYA/DkASCl3CSG+C+A5ABaA66SU9lzMNxERERERERERERF1jzlpQJdSfiSi8z1Vhr8NwG0zN0dERERERERERERERGEtcwsXIiIiIiIiIiIiIqJWwgZ0IiIiIiIiIiIiIqIIbEAnIiIiIiIiIiIiIorABnQiIiIiIiIiIiIioghsQCciIiIiIiIiIiIiisAGdCIiIiIiIiIiIiKiCGxAJyIiIiIiIiIiIiKKwAZ0IiIiIiIiIiIiIqIIbEAnIiIiIiIiIiIiIorABnQiIiIiIiIiIiIioghsQCciIiIiIiIiIiIiisAGdCIiIiIiIiIiIiKiCGxAJyIiIiIiIiIiIiKKwAZ0IiIiIiIiIiIiIqIIbEAnIiIiIiIiIiIiIorABnQiIiIiIiIiIiIioghsQCciIiIiIiIiIiIiitBwA7oQ4nYhxHwhhCaE+JEQYp8Q4qpmzhwRERERERERERER0VyZzhnofyylPALgfwF4A8BpAD7XlLkiIiIiIiIiIiIiIppj02lA10qvlwLYIKU8AEBOf5aIiIiIiIiIiIiIiOaeNvUgsf5DCLETgA3gOiHEMQCKzZktIiIiIiIiIiIiIqK51fAZ6FLKGwG8B8DZUkoTQAHAFc2aMSIiIiIiIiIiIiKiuTSdh4imAXwSwD+VOr0ZwEAzZoqIiIiIiIiIiIiIaK5N5x7o95bGP7/0/14A/3vac0RERERERERERERE1AKm04B+spTyfwMwAUBKmQMgmjJXRERERERERERERERzbDoN6IYQIgVAAoAQ4kQARlPmioiIiIiIiIiIiIhojmnTGHctgB8CeIsQ4lsA/gDA1U2ZKyIiIiIiIiIiIiKiOdZwA7qU8odCiKcBvBvurVtulFK+0bQ5IyIiIiIiIiIiIiKaQ3U3oAshBso6vVx6fbMQ4s1SyuHpzxYRERERERERERER0dxq5Az0dVX6SQAXNDgvREREREREREREREQto+4GdCnl+TMxI0REREREREREREREraThe6ALIT4Y0fkwgJ1SyoONzxIRERERERERERER0dxruAEdwF8AOA/Az0r/XwDgCQAnCyHWSCnXT3fmiIiIiIiIiIiIiIjmijKNcU0AS6WUK6WUKwGcCiAL4F0A/q7aiEKIe4UQbwghdga6LRBCPCqEeKH02lfqLoQQ/yiEeFEIMSyEOGsa80xEREREREREREREVJPpnIF+opTyde8fKeXrQoh3SikPCCGsKcb9JoC7ANwX6PZ5AP8ppbxDCPH50v+fA/DHAE4u/f0egP9beiUiIiKaNe+6+Ud1j/PEre+bgTkhIiIiIiKi2TKdM9D/RwixSQjxp6W/hwA8LoToAXCk2ohSyp8DGC3rvBLAt0rvvwXgskD3+6TrCQBHCyGOm8Z8ExERERERERERERFNaTpnoP8lgD8B8PsABIDvAPiulNKBez/0eh3rndFeOpv9TaXuxwPYExju1VK310FERERERERERERENEMabkAvNZTfX/qbSSLq4yMHFOJaANcCwOLFi2dynoiairFL7YqxS+2KsUvtirFL7YzxS+2KsUvtirFL1BwN38JFCLFSCPG8EOKwEOKIEGJcCFH11i1T2OfdmqX0+kap+6sATggM9xYAe6MmIKX8hpRyhZRyRX9//zRmhWh2MXapXTF2qV0xdqldMXapnTF+qV0xdqldMXaJmmM690D/KoA/kVIeJaWcL6WcJ6WcP43pbQbwsdL7jwHYFOj+UeF6F4DDwYeXEhERERERERERERHNhOncA32flHJHIyMKITYAuBDAMUKIVwHcDOAOAN8VQlwNYDeA1aXBfwDgUgAvAsgB+MQ05pmIiIiIiIiIiIiIqCbTaUB/SgjxbQAPAyh6HaWUm6caUUr5kZhe740YVgK4rtGZJCIiIiIiIiIiIiJqxHQa0BcCcAB8MNBNwr3lChERERERERERERFRW2u4AV1K+f82c0aIiIiIiIiIiIiIiFpJ3Q3oQojrpZRfFUL8fVR/KeXfTn+2iIiIiIiIiIiIiIjmViNnoP+29LqrmTNCRERERERERERERNRK6m5Al1I+XHq9x+smhJgnpRxv5owREREREREREREREc0lpd4RhBA3CSFOKb3XhRA/BvCqEGKfEOI9TZ9DIiIiIiIiIiIiIqI5UHcDOoCrAPy69P6jAJIAFgJ4D4DbmzRfRERERERERERERERzqpEGdENKKUvvLwGwQUppSSl3AUg0b9aIiIiIiIiIiIiIiOZOIw3oRSHEUiGEd9b5jwP9Ms2ZLSIiIiIiIiIiIiKiudVIA/r1ADYDeBHAP0opXwIAIcSlAIabOG9EM8ZxJHJFC44svTpy6pGIWgTjl1oFY5GIZhNzDlH743ZMU2GMEM0dbn/xtHpHkFL+D4CTI7r/AMAPmjFTRDPJcSTGcgYGHxjG9t1jWL64D0OrB9CX0aEoYq5nj6gqxi+1CsYiEc0m5hyi9sftmKbCGCGaO9z+qmvkDHSitlYwbQw+MIxnRkZhOxLPjIxi8IFhFEx7rmeNaEqMX2oVjEUimk3MOUTtj9sxTYUxQjR3uP1VV/cZ6N3OcSQKpo2UrqJg2EglVP4S02ZSuortu8dC3bbvHkNKV+dojpqH8dn5Ojl+p4OxP/sYi0SdqVXzKXMOzYZWjf9Owe147rRLbDNGiOZOSlfRP0/Ht//y3VjS34uR/RO47xcvcfsr4RnodfAuZ9iwZQQj+yeQTKjIGhZsx5nrWaM6FAwbyxf3hbotX9yHgtG+v6o5jkS2aAECODhRxK0PDuOG9c9iLGfwnlUdphPjd7q83HzD+mdx/tpHa4p93ttt+hiLRO0tKg82kk9nC3MOzbSo+J8omsiyXmgabse1aXad2sq5vRxjhGjuGKaNv77kFOia21Ssawr++pJTYPAMdAANNqALId4uhLheCPH3Qoivlt5X3Be90xRMGw9v3YNLBhbhzkd+hQuGHsXnNmzDoazZkjsfipZKqBhaPYCzliyAqgictWQBhlYPIJVoz1/VvILoxlJBdPvm53Dte07Gwl6dl9t0oE6L32ao91KzdjqIaGWMRaL2FZcHDat1L91lzqGZVl5PLOzVkS3afo3NemH6uB1PbSbq1Ha6LQNjhGjuSABFy8Htm5/DBUNu21LRcsC9nqvuW7gIIW4A8FEA3wUwXOr8FgAPCiHuk1Le2cT5aykpXcVFpx6L2zbtwjMjowDg7nw2DuPOq85EJsk74rQDRRHoy+i486ozW/4StloECyLAjcnbNu3C9Zeego9+fQsvt+kwnRa/zVDvpZ5R28zgA8zj9WIsErWvuDz4lavObNlL55lzaKaV1xMfv+AkDD20k/VCE3E7ntpM1KntdFsUxgjR3HEkKvZ7Qw/txFeuOnOO56w1NHIG+rUAVkgpvyil/Gbp74sAzgHw582dvdZSMGy89Zjettn5UDxFEcgkNSii9NrGO+S4gmhJfy8vd+tQnRS/zVDvpZ7tdBDR6hiLRO0pLg+mdbWlL51nzqGZVF5PLOnncd9M4HZc3UzUqe12WxTGCNHcSFepD6mxBnQHwJsiur+p1K9jpRIqcobVVjsf6nxxBdHesRwvd6OuUO+lnu12EEFE1GxxeTBv2Lx0nrpWeT2xdyzHeoFm3UzUqbwtChHVIl+lPqQGbuEC4G8B/EwI8RyAPaVuiwEsBfBXzZqxVqQoAhldxdCqAQxuHMb23WNYvriPOx+aU15BNPhAOCZ7dBW6xsvdqPPVe6ln3DbDPE5E3SIuD6YTKtIJlZfOU1cqrycM02a9QLNuJupU3haFiGqRrlIfUgMN6FLKHwghfgzgXQCOByAAvArgCSml1eT5m3GOI1Ew7Zp3JKqioK+HOx9qHZ1WENW7TRIBk5d6Apjy/pAzvc0whomo1U2VB708mkqozGfUVYL1RErXoGsqvnLVmUjrKvKGDZXhTzNspurUemrlRrD+JWp/iiJwdCaBL3/kDGSSGnJFC2md27KnocwppbSEEHkAebgPas23a+P5WM6o+HWlL6NXDZCZ3vkQ1atTYrLRbZKoXjO1zTCGiahdTJUHmc+IXAXTxo3rn+V2QLOm3Y7tuL8g6gyOI3EoZ3JbjlH3PdCFEO8VQvwGwB0ArgDwIQBfEkL8Rgjx3mbP4EwyLBu5ooV/+tgK3Pep87CwV8fgA8MomLy/D7Uux5HIFS04svTqyLmepaYJPnXedqT/1Hluk52hk2PXwxgmolZVbw5mPiOa3A4W9uq471Pn4Z8+tgK5ogXD4nZAtev0Gpj7C6LOUDBtPLx1D66/9BT8fPBiXH/pKXh46x5uyyWN/Jz5TwAukVK+FOwohHgbgP8P7r3QW57jSGQNG7dvfs7/ZeWmlafhGz99gU9Wp5bV6b/uz8RT56k1dHrsehjDRNSKGsnBzGdE7nbQP0/Hte85Gbdt2hXafvisIapFN9TA3F8QdYZkQsElA4tC+7ubVp6GZKLuc687UiNLIQHglYjuu0v92kLUr6S3bdqFay56O5+sTi2r03/dn4mnzlNr6PTY9TCGiagVNZKDmc+I3O3gmovejts27er4GoZmRjfUwNxfEHWGvGFX7O9u27QLeW7LABprQP8WgF8KIa4XQvxJ6e96AFsAfLOpczeD4n4lPX5BpmlPVu/0S7Vo9k3n1/12iEfvqfNnLVkAVRE4a8mCaT91nlpDu5+ZUuv2wxgmolZULQfH5TXmMyJ3Ozh+QabuGqYd6m6aHe1YA9cbv9xfEHWGTFKLzFft8CyG2VD3UpBSflEIsQnASgAXARAAXgXwSSnlcJPnb8Z4v5I+MzLqd1u+uA95w0ZPE4KjGy7VotkXF7cFw66a1NolHmfqqfM09xqN3VZQz/bDGCaiVhSXg18bzeHKu/4nMq8xnxG520G2aNVVw7RL3U2zo91q4Ebil/sLos6Qn+F20nbX0I1spJQ7pJRflFL+hZTyU6X3bdN4DsT/Sppu0q+k3XCpFs2+Rn/db6d49J46r4jSKwuvjtDOZ6bUu/0whomo1UTl4MHLl+EbP32xal5jPiMC0nXWMO1Ud9PMa7cauNH45f6CqP2pAhi8fFlFvahycwbQ2ENEYwkhvi+l/EAzpzlTZvpX0na8VItaX6Nxy3ikudbOZ6Zw+yGidleeg/OGjS9/fxce3fk7fxjmNaJo9dYwrBsoqN1qYMYvUffSEyq+/pNduP7SU7Ckvxcj+yfw9Z/8Bjd/aGCuZ60l1N2ALoSIW3ICwIrpzc7s8n4lBdD0y6fa7VItah+NxC3jkVrBTObcmcTth4g6QTAHCwD7x41Qf+Y1onj11DCsG6hcO9XAjF+i7lUwbOwfN/Cn//y43+2sJQu4/Zc0cguXZwHcBWBd2d9dAI5u3qy1t1a5VIsPsCGgdeIRYExS+2ml7afVcHsmak/Ma92DeXr2tdL2xfVP9ZpO/DLeiNpbK+2/WlEjPyH8Cu4DQ18s7yGE2DP9WZod0nHgFIsoKAmkS5eypmu8lMpxJAqmHXsJlte/r0fHlz9yBtK6iqLpTOtSrak+M24cPsCm80jHgczlIDIZyFwOyGRQMJ2qsVF+6WCuaCGtq25MzVJcOo5E3rSR1lUcnCji7v96EfvHDcZkFymPXZHJQCjxv+M2kvdqZTmO/0t6rmghpavQYual3S69nS3cxxC1vmDeDda9BdPGUZkEvvyRM5BJaiiYNqQEIODmxDbPcTO5/2gnzNPVVYuTWmIorq6ppW5oNEbrrb25/udWvbVvuVrXdzNznoRESlNw18dXIG/YUASQ1Nj20C2mG7PU/npTql8f5ooWEhq3X08jW8KtiG94/8w05mXWSMeBPT6OsZyJG9c/i/PXPoob1z+LsZwx5a+k3o7hhtJ4N5SNV97/sxu24VDOnHYjZbXPjMMH2HQe6ThwDhzEwU98EntPfBvG774HY9naYkNRBFIJFWNZA5/dsA0XDP2k5liKUk9cesN629vtm5/Dte85GQt7dcZklyiP3YOf+CScAwchHSdy+EbzXi0sx8GhrInPbtg2maezJqyYeQH4YKQo3McQtbZg3h3968+E6t4NW0b8PHjrg8M4HOjXzHw7F2Zy/9FumKfjVYuTWmJoqrqmWt3QaIzWOx7X/9yqt/YtV+v6bmbOsx0HY1kTN5Zq5BvXP4ts0YbE1NNivLW/6cYstT/LsTGet0PHyeN5G5bD7RhooAFdSvldKeWvYvptnP4szTyZyyE/nsPw77K4/cPL8Ys1F+P2Dy/H9ldGp0zwU+0Yatlx1HtpU6M7Iz4ApPPIXA75rVuR/ta/4biRl6B+6i+hqQoW9uo1xUYzC5t6phU17G2bduHjF5zEmOwSMpfDxPr1SN7xZRz30m+RvOPLmFi/3r2KIkLBtPHw1j24/tJT8PPBi3H9pafg4a17mlKEFwwbm54OT3vT03tQMFgY1IP7GKLW5tcM37wPff/4NeiZNC48pR+2I3Hh0mOxZqO7X/7o+SfhB9tem5F8OxfYiDOJeTr+uMuwbOSKFv7pYytw36fOC53UUUsMyVwOo9ddB+PxLUi9//1I3vFliGMWImfM3LFdveNx/c8tL0aU/jdh3k//Cwvvv9+Nj2IxNFxcjEat74e37nGnERi2mTkvb9j+vsGb1pqNw8jXUCMz3tpfMK/BsmA8vgWj110Xe7xGncewJF4/lMOXP3IGfrHmYnz5I2fg9UM5GFb3nYQQpSvvAi8yGaTTGSw/ysQXvrPdv8Ro7arToSeq/6Yw1Y5hqv6NXNrU6M6IDwDpPDKTQeH8i7DmO8OBuB3Aje9fCgB4dOfvqsZGMwubeqYVN+yS/l7GZLfIZIBPXI3DlkCPEDh8dD/mf+Jqt3uEZELBJQOLcNumXX6s37TyNCSnyNG1SOtq5LTTLPDrwn0MUWvza4bv7gjVDACwpL/X3y+/tb8HlyRmJt/OBTbiTOr2PB133HV0JoGsYeP2zc+FYv4bP33Bj5MpYyiTQfJLX8GCt56AQ1kDn39wB7b/+29m9Niu3vG6ff3PNZHJQHnzcZCDt+KB5w7gonlZvHXRm5EzLGQcB6qiVG0bKF/fFy97My4ZWITPbthWEc/NynmZpBY5rVrihfHW/kQmA+PJp0LdjCefgog5XqPOk9JVHHd0JpRn1q4a6MoaKkrLVcZCiBEhxA4hxDYhxNZStwVCiEeFEC+UXvum8xlOsYi8YWOw4tfVHVOegejtGIK8HUNN/Rv4hXiqacbhAwA6j3tWwI6KswKEEPj4BScBcGMjb9hwJibcy7BKr0D9sVTtaol6phU37N6xHGOySxQtGzmp4vbNz+GCIfc2PjmpomhFx17esHHbpl0VVy3UcgbMVGZy2t2E+xii1hZXM1xyxvEY2T/h75ezBSs2J7bjA+EarZs7Ubfmaa/+zcccd+WN6Csjr7no7SgY9pQx5DgSY1kDn//ZG3jlYBaDD+6YlWO7esfr1vXfKmQuB/1zn8em5w7gkoFFuPORX+GCoUfxudKtA6c6e7x8fX/8gpMqcrUXz9XiIng8GDwujJIrWpHTyhWtKb8v4639yVwO+rnnhLrp557DM9C7SCHmKpRurKGitFwDeslFUsozpJQrSv9/HsB/SilPBvCfpf8bVlASDf+6GrljWDWAZEJBrmghmVCq7jgaOeOg0Z1R8AE2v1hzMe686kw+xKPNxcVtT0rDkv5ePzaSVhHZQ+OQEsgeGoc9Pg7pOHXFku04yBoWkgkVI/snsGHLSOh+evVMK27Y/nnJKWOyHQ/eqZIjBYYe2hnaGQ89tBOOjF730zkDZiqNTJtxWIn7GKLWFpfrelMaHnt+H9aucvfL81LRZy9mklrkfXULRmUubKUcyUacSd2Yp4P38E1rSmxsR3U/fkEGEpjyeK5g2hgs/Tj11mN6m3Nst2pg6iuh64ztblz/rURkMug5/s246NRjKxu+Nw77D/2Mi5/y9X1if3SsZZIavnTlGfizi95WEReO4yBXMIFMBuMjezB+9z1V72md1lV/3+BNa+2qgZqu0mS8hbXSfrFm6TQWrLsL+rvPAzQN+rvPw4J1dwHp9FzPGc2SmTwG7wQNLwUhRBLAnxT8HbgAACAASURBVAP4fwBIAP8N4BtSymLVERuzEsCFpfffAvAYgM81OrG0rvpn3pRfYpQrWuhNJWLHLX+qerZo4btPvILdB7K45qK34/gFGaR1FTdfsQzHzEth71gOCXVyp9HIpU21PMm92vx602XQt798TPx4Z87eedWZ0GHj0ISNNY++iu27d7iX3XzwnegrFqGm0+jL6PjKVWcirav+k9UNy4YeeLq640gcypoY3Dh5OeFNK0/Dw1v34MrzlqCn9DCkWuOy0Rjm09w7RzrmACGuIM+XzoCpiPWihZ6IHO2dxVNLfFXbjnoi8iTjMB73MUStq1qu+/C73oqUruLOq85E3oweLle0/DMjAfhnO37hg6fiyrv+J3T7gEM5s6YcWU+ubtR06uZO1G15OngP34mR3ZGxPZ43I7uP7J/AnY/8yo/rqBhyHBlq9Iw7pswWLfTo7vKOivmjMgl86cozkElqeOXABB5+eg9Wnn0C+noSUJXohvRGYrvb1n8rEYp7gl21H1mmahvw1ncyoSAbUxv7cbtqAB+/4CQUTcf/UWWiYOFw3sKilI7DRx2D+Z+4GhP/eg/mXXM1RG9vxTyrioK+ngS+/BE3NnNFC2ldjY1JTzC3AwBkd8db2x475POY+PZ6HD00BO3kt8N64UVMfHs95v3ZNUBEvFDnqfc4udtM5wz0bwE4G8C/ALgbwJmlbtMlAfxYCPG0EOLaUrdjpZSvA0Dp9U3T+YC8YeO/ntuHm1aeVvHLv6bW3ihdMGx8bsM2jOzP4tr3nIzbNz/nnqHz7Wdh2RK3PDiM1f/43/j8/dv9y/imczZ53JPcqXsoAhi8fFkofgYvXwYhgHRCRSapoQgVazb/OnzZzeZfo6BMNjoWTBuf/uZW/NEdP8X1334WYzkTE0Uz/NCajZWXtl506rGhBs964rKRGOaDwDpHvZeEKoqIjPWouPGK1PKzJOPO9FBjtqO49M84JKJ2JGJyHQB8dsM2HM6ZSCVUpGNq07gfPhf1Zaa8HUZUjqw3V08H6+buFbyHr/nVO7H2/SeHYvumlafhR9v3VhwH3rTyNPzrz17y47doOhUx5MXwa6M5v6b55s9fipzWd594BYZlx8Z8wbDxufu34fdv/TGuWvc4/uW/flvTwxoZ2+0lnVCRM6JrYO8HkGptA976LpoOvvvLV6rH7cZA3CoChmX79/oP3j5R+8hVVe9prSoKelMJKEKgNxX/g45nNnN7u2jXYweRyWDia/8Hb7z3D7F38RK88d4/xMTX/g/vgd5F4tqbuKtxTecnhFOllAOB/x8VQmyf7gwB+H0p5V4hxJtK0/xVrSOWGtyvBYDFixfHDqcIictWnICHt+7BDe8/BW89phe5ooWde8bweyf31zyj3tkH933qPP+yLAB+Y+P1l55S8VBHnhVDUWqN3aSmoifp4AsfPBWL+jLYO5ZDj64iqSl+DE11pm9whw7Av5XGFz54KjRFQSapxV5O+NZjemf110c+CKz11Rq7aV3FmsuXYe1DO/0zMdZcviz2DPRkQsXXf+Lm0SX9vRjZP4Gv/+Q3uPlDAxXDRsX04APDuPOqMyPPftHrmDbAOOxUtcZu0IN3X1P/B926p/5xiKqovWZQkNKUUM2Q0hQkE0pFnoyqTQsxZ6aP7J/w/692O4zyHFlvrqbO1EjurYd3D1/j8S0obNqEFIAv/d1N6Dl+BV4bzeHr//kCHt35O+x49TC+8MFTcfyCjFsHlLoD8ft4L4YX9uq4aeVpuG3TLvz0uX1Y0t+DO648A71JDS+XpvXT5/bhyvOWVI15XibfXhqJXUURyOgqhlYNhK7s9RrJa20bSOkq7v3ZSxjZn8XtH16OeenElHFrS/i3TwQmj/m+ctWZkLlc5BnojWBur9Rqxw61xm4wf3q8e6A3K16otemagnRCDdWO6YQKXWvVu3/PrukshW1CCP8JA0KIswFsqTJ8TaSUe0uvbwB4CMC5APYJIY4rfc5xAN6IGfcbUsoVUsoV/f3xDeFuI6SK1b/3Vizp78VEwcR/bHsN//Y/r9T1EDnvkqslMfcjW9LvJpnyh7vwzAEqV2vsKopAbzKBBb1JCAEs6E1C1xQITMZQ3INkvNiO26Ev6sv4O/W4hxRli1bsWbozgQ8Ca321xm7BdPDIttdw/aWn4OeDF+P6S0/BI9teQ8GMvgdj3rCx+JieULfFx/RE5uh6i9SCYWP/uIE//efH8fu3/hh/+s+PY/+4ERtXjMPOVGvsErWaWmM3b9j43tY9MCw3zxqWg+9t3YNX9mcBAP3zdEgAjixdep9QQ7Vp1JmRg5cvwzd//pL/Gd6VRLXkyFZrUKC5MdO5V2QyWLBunX8PX2f/G8joGiAlMkkNBycMqIrAwQkDmaQGw7Rx5yO/8hshgfh9vBfDj+78Hb7+ny/gpstOwy/WXIwrz1uComnj5geH8af//Dge3fk7LF/cF3tSS0pXp/WwRpobjcaue1uU+HuDV2sb8O6jDQD3f/r3AQB3PvI8JgrWlHFb7aSqZp5RzNxeqdWOHWqN3fL86d4DfR3PQO8iBdPBMyMHMT+dgBDA/HQCz4wcjD1m7zbTaUA/C8AvhRAvCiFeBPAkgHcLIZ4VQjzTyASFED1CiHneewB/BGAngM0APlYa7GMANk1jvgEIZAs2Pn//Npy/9lF84Tvbcf7SY/HF1QNQBKo+mTrIO7DYO5aLTJCvHJjo6gcX0cwJ3oLlb78dvkwu9lLsRPXG8b1jOX+nHnXQvHbV6VAVQNdqi+V6nvgehw8C6xzphIrLVpyAr/7gV7hg6FF89Qe/wmUrTvDjspymACvPDg+/8uwTEPXjd71Far1xxTgkonaU1tWKPHrJwCJ88+cv4eJlb8an/vAduLHKJfflD4T7ylVnoiep+g2QwVu91JIjW61BgTqTUBQoxyzEwn+9F4te/i0W/uu9UI5ZCEVRIh9wqGu17+MrYljCr8dvfnAH/vLid+B9p7/Zn0bcSS0Fw57Wwxqp/TRyAl35rVFu3/wc/vLid0ARwNaXDmBoVfW4rXZSlZjitixxoo7vmNsrteuxg1AUiIULsPDee9z8ee89EAsXNBwv1H5UBRhYvMBtIy21lQ4sXgCVIQAAEFI2dm8qIcTbqvWXUv62gWmeBPesc8C9vcx6KeVtQoiFAL4LYDGA3QBWSylHYyYDAFixYoXcunVrZL9c0cIN65/Fhaf0433LF2FeOoGJggVdEyiuW4feq66CcszC/5+9dw+PokzTxu+q6qo+BnMggiAkBB0Rkk44iIorDI5xGJgBgSAEr29EVl1/yu5+K3hgmQRJxgU5uN866uU1OsjMrooDKriDg0ZBUFERBgjhMKCRgMRgjpA+Vtfh90d1Vbq6qhoCIenQ731dXkCfUqafet7nfd77ue8LShRidNFw2m043RLAq9u/QWM7j8oSL9LdrGbiQVjmvR7d9gUmil0A4AUBvCBrxi4HT7bivz+v043JJTLpMjM1KZueD7edAcfQmpmoJMkIRkTNbJShoDMaTQRZkiA1NSsmTru/Bjf2JmS++OIF31cqLuUaCDQkTewK0Xypxq6DY2CziAd/WMD6L07gpzf202RWPjlyRjOxjYUkyfCFIzgbiGijZle5WHjsrGWsdNbIrjuM7whM0S2/5PPFrorTAwd1+rMHniYSLimKpIjd2LwbiogQRAluOwt/WMCGr+rwyvaOcn1UbiZWzR0JQPGK4FjzGsIsF15Ijuy1pmqph6SpGy4HzGIVAHhBhChDqzkdLK3s4+Jep8bwoinDsHrLUZ3E0ajcTKwsLYKNpsDZGMiQEeBFuDjFKHT74TO4e/QgpEeNQkVJQjCmLroQs0aChOi1savueRwsrYuJt76sw4lGP+aNz0Nutgf1rQH0TbNDlgG7SYzGs9fNcq6bYyz3U4lyudX+juqbhdYLNJJOJVzE3qHH64au2sMT9F74wwJqf2zHkGyPloe+a/Qh7+q0RDK+KXOjX7QolSzL31IUlQ/gH6IPfSrL8qFLuRhZlmsBFJo83gzgZ5fy2bFwcAwm3piNu7wDcC4YgcfB4myARx8nC/vMGWh59FFkvbb2vDpPkiSjzWSxiF2UXHaSaAi6DoIk4VxQRHmMhl5FiRf/57Yc3ZicynLQmGSUcnAUq7W3au5IbZMQCAtYs+WIcvgTU/CoSbKzmudyIKAsvFH9NH7XFxd8X6mwKvoulAFPkFwQJAn+kIBzwQicnA2tfh59JBZuh820ie5gaUzyDsAzmw9p3/+SaSPgYI2vlSEjIshY/t7hjlgp8UK2y7Baz9V7BMAF6TN29vUEBCpuWfpBp9/z5bKfX4YrIUg1xOZdVTKifONBXU490ejX6+eyDP75j3tQNj0fL390yFAXWOXCC8mRxAeIoKchSpLW0D7RGG1ojxmEdBcLf9QMN7a+3rz3FNbuqNU1BGNj2Fwew4a2AA/WRhv2iRUlXtS3BQDKhQwXFzVrVOoaj4PtiV8JQQ8gvrFqZ5VY2bTnlKH2rSwpQESUdR5CsTlZ7TWY5d34Pd/plgCe33rUkNdjryvRIWei/V2Gy01yexx6496hK/bwBL0bdpbGNekuPPHmft3aZTfZg6ciLvq3QFHUAnSwwgcD+DNFUY901YVdToR4EVNGXotAvCs1L0Lqdw343V9fkM6TlbuyJCPlFwyCy4MQrzTPY2OufGM1Ckw0ExM5oqvN8RAv4vE39uFXa3bgg4MNXeYQTrlc4Hd/rXvsQu8r7f+1l7qXE5iDFyTTnKtq88YjyIuaObP6/T+z+ZCpBnqQF1EWd1+UbazulKcFAQEBwZWG2Lx7ssmP8o0HDTl13vg87fWqQahqNPfr2/O6fO0lPkAEPQVJktHmj+DJN/djfGUVVm9RJI027Tml1BEbjPX1T2/sZ6hB1Ri2ksc40ehD2YZqy8/M6evBpj2nSD2bohAlCa1+/f6sza80z396Yz9D7RvgRVREjUAvZj9E04pT1oJ1ezDr+c8S7vfOt/dKtL8juf3KQFfs4Ql6N6z6TaksyRSLSzlGeAjAWFmW/12W5X8HcDOAh7vmsi4v7CwNGR2u1GpgVL5bA1nucBo+H4hhBkF3w2W3mcacy26Dk2N02qUX0oC+XDGsOnjH4kLvq8t9bQQ9A1m2zrlmSBTrl/JaAgICglRBbN7N6WtteK/qsy6ZNkIzCFWfU/9O1l6C3o5QxHjY/szmQ5g4vJ9lHaHeA+q/Y+8DhxRBxdQbdBrH6j2k1iBmn+m22zBxeD9yT6UgJEmR9DEjfUwcrkgWxsfMgAzXJe+HLnRPdb7XdcX+jiC5Qb5jArKvToxLaaBTACIx/46gl2jfhCNSQlfqC3UaJoYZBN2NRGYw9a3BTjfHL1cMd4WDN7m/riwkyrlmCPIi5k/Iw+uPjMPnS+/C64+Mw/wJeaas8kBYMI2V+KkMAgICglRCbN490egzrx9CPD4tL8biqcPx8sfHNTkXlUmr/p2svQS9HVZ1cU5fj2kdMX9CHnyhiK4GCfGi0gQNC6AcDjhdDqwuLcTOsmKUTR8BUMDTM71Yv+A2BC1qk7omH3L6esg9lSJQ40WSZQR4AW6L5lROX49pnq5vDVzyfuhC91Tne11X7O8IkhvkOyZI1G8iuIgGOkVR6tHDfwP4kqKo31AU9RsAuwD8sSsv7nLBwTHwhcyLmiAvXrBJQm91VybovaApoGx6vi7myqbng6aAV7d/0+nm+OWKYYqmQffNQtZraxUH79fWdtp8hNxfVxY6uxg7WBp3jx6ENe8fxfjKKqx5/yjuHj3IVAPdyTGoKNHHSkWJ17I5T0BAQJAKiM2763bWYsm0EYY86WAAyDJcHINmH6+rLf70aS1ZewmuGFjVxf6oqfmzpUX4fOldeOPRcfiPe7yYNnoQFr91QKtBpo0eBI6ldfKIj68/gGBERigiAKDwzKZDmkydKMuojKtNlkwbge2HzyDAC+SeSgHEy2k+8eZ++C16EAFewCdHzhjytMdhM8RRZ3Pyhe6pzve6rtjfESQ3yHdMkKjfRABQstX8vNUbKOpvsiyPiv79JgC3Q2Ge75Rl+euEb+5GJHIXDvICZABnAxFUxhhylE3Px1UuFi7uwscTLsJdmaB3Iilc3QO8gBAvwh8WMCDDhfrWANx2Gxwcg0Wv78PquSO18ZpYo6S6pg6jJDPDmGSN4WS+tl6EpIndzuRcf1jA42/sw99OtGiPjcrNxKq5I01NbUVJQpAXNbdwJ8eAIcXelYBuid9EsRuL0wMHdfqzZz7waqffQ0xErwj0eOzG5935E/Iw6+YceBw2fPejD58cOYPZt+Roes4MBXAso/s7WXtTEklRN3Q1JElGq59H2cZYU88C/NAWxIB0FzbtPYWJw/shp68HQV7AE2/uN9QgK0uLOvX4mntHQpBkfS0+ehDS3SypUS4Pkip2zWrZBycOxbTR1+oMncum54OzURBEGX3T7Fo923guBCfHwG23IRyRLmk/dL49Vezzah0djkgk/3cverxuAABZkiAHAqBcLu1P0kBPHSTqNyXok6ZMkriYO0H75ciy/LUsy8/JsrwmmZrniSBJMkRJhoNl8PJHx7Bw8jDsLCvGwsnD8PJHxzrNBiCGGQTdCQfL4L+2HtWMF3lBwn9tPQoHy+jckSVJRltAb5R09+hBSHexhhilaQoOdZPMMQhFRJ2Wek+C3F9XDjqbczsr+cLQNDwOFjRFweMgG1MCAgKC+Lz70xv7Yc2WwwCAe1/ahbU7auHkbAqT9o198PMiICO6UVLWXgcbrQvkqAxBktQHBASdBU1TSHezeLa0CDvLirFoyjBs3vs9cvt6sGnvKUzyDsDqLcrUm5Oz1oDtzON2loGLYxCOiMjN9qD01lxkuDlSo6QIzGrZtTtqke7mDPVwhssOG6PEBU0p+500BwuPXalpL3U/lGhPZcaUbwtESPM8BSFLEqSmZjTfPx/1Q4ai+f75kJqaIUtST18aQTchUb+JALgYJfhsiqIes3pSluXnLuF6LjtCERFOTmEoNrbzuPelXdpzo3IzEQgL8DjYHrxCAgJrJIrbzXtPYfYtOXByytj2pj2nNMaDalCjMNT1RbtaNJVt6GDkVM7yGpjqBASXgs7mXFWPNJa1o+qakxxNQEBAcH4kyrtAh855rNF47CQbqQ8IrjQwNA03RyEUbWjfc4sDbk4x9Xxm8yGt5lC1qONrkPZgxLI2MXv8dEsAWR67dk8RE7bUgiqjFR8XP7QGjXmZF6KHLVHWd7TRfTkRzzrP8nCW6wFBakAOBNDy6KPgd30BAOB3fYGWRx9F1mtrQXk853k3wZUA0idNjIs5/mYAeACkWfyX1HBwDOqafHBwDCpKCuK0IAsu2NFaZwhCGDkE3YREcasyyRraQnjryzpM8g5AcX5/7b1Wju2hiIiyDXFu8BuqdYaksTCLfXI/EJwPnc25To4x6EAumTaiV+iak/uBgIAgGZAo76p/31vbrL3eYDTeyfqgt4Hk6tSEysQN8SKefHM/vmtUTD1jmcJmngFLpo3ABwfqDY9XzvKCMtGMLZ+eb/AnsoIkyfBHY9EfFhDiSTxeCWBM4qJylheuaA6OjS0Hx4CzMVj0xj60BvjLHgPxrPPl7x3Gwz+7Xts7Wu0bSd68skG5XOB364Ul+N1fExPRFMKl9kmvdFzMkeIPsixXdPmVdBNCvIjth89g1s05qD7ZiuWzC5HmZNEejGDvd80YO7QvPI7E5wqEkUPQUwjzomnc3jDgKhQOzkDD2SCe2XwICycP0/6sqmkA0GEgGs8kcFhIZVgVTWaxzzIUnlp/gNwPBJYIWcSuVc4NRSRsra7HwsnDkJvtwYlGH7ZW12POrblw25N39JmsDwQEBMkCq7x783XZWD67EHu/a8bovCzt9fF1Qmfqg94GkqsJ1Phet7MWj/9yuI4pXFXTgNxsN1bMKYLHYcPplgBe/vg4qmoacPD7s1g8dTgGZroQ4kXQFPDY6/uQ5eG0mqW+NQAZMhrbedPaOxZmsVg2PR9uuwSP3Si9SNB7wNkYuDkJi6cO17SEnSyDN784Yahv7yq4BrwgaQeVi6cOx1UuRb7FeRm8oGIPSAFlWjl272i2byR588qHHAiAG3uTxkAHAG7sTYoWOmGgpwQ6u2dPNVySBnpvhINlcPeYQdhT24TRQ7JwLhiBLAPnghGMHpJ1QZuCK52RQ5C8cHIMxsTF7cicTGw9UI+y6flw2Ghkp3HIzVaYNLnZHoOLejxzgI+Ipm7wId4Yz1axfzYQuSQGO8GVDwfHdCrnMhTwy5EDseZ9RY90zftH8cuRA8FYrEDJEldkfSAgIEgWWOXd9/d9j8VvHcAN11yFnGy3oU5QEeLN64NkyLWXCpKrCdT4rqppwNb9p1FZ4tUx7iZ5B+CDA6cR5EUMzHThoTuuw88L+qPZx8PJ2SDLMlx2GzhWacRX1TTg3pd24bZlH2LOC5/j6j5OVEb9iRLdK2axWPluDc4GIiQeezlomoLHYUOm0wYKMjIcDL78phFTivT17fQxg5Du4jAk24PXHxmH7DQO12Q44Q+LeDzKEF/0xj60+nmIktQludfqgDQ322O6HgBAkOTNKx6Uy4XMF18EN+5WwGYDN+5WZL74ImGgpxA6u2dPNVwMA/1nXX4V3QiappDh4nDL9dkI8iKWv3dYO0FdOiMfrI0GbaNMT1FjdcKuVEYOQbKDQkSSdXFbOcuLyUUD8FLVMTT7eCyeOhwNZ4MoHJyBIC/g0/JijbUAwMgcKPFixZxCA4PczCjCKvYHZLgMj5ndD6IkIcCLcHE2nGj0YfvhM7h7zCDCXEgB8IKEUMQ859o441kuZ2Pgccga+8sXEsDQyuPxSCZGTDKuD7FrV1czmAgICJIXgiAhLEi6vPv0jAJUnzqrsQ1XRg0V61sDYONOKB0sg8pZXl1urSjx4q0v67B2R22vZh+eL1eTvHnlIza+D50+iymjrlWY5RkutIcicDtsmDiiPx5/Y5+utuAFEZv3nkLprblw2WmtER+vcx3kBWzae+q890qi2pq6yJAj8Zs8oGkaLgcLORCAy+VC4eAMbNr7PZbNLEBWmh3hiIhAWMST6/frJhBCvIjKd2sMflaLpgzD6i1HO5V7zeIhFDGP21BExOq5Iw0xI0myqSlqT9e4BF0LiqZBZWYg6w+vgvJ4IPt8gMsFihgfpwx4s9pxZgFYQTLds6caOv0bkGW55fyvSm5QkCHLMJygLnunBrIM8IJoqvGs6oSpxjKxiGXsXi4mZLIwLAl6DlaMqUBYRFVNAw6cbMXATBecLIMVcwrh4vRu66bv31gNBsCquSPxaXkxVs0dias4CgFeiTVfKAIx6rxtxUarbw0YHotnsEuSjDZ/BE++uR/jK6uwestRTPIOwKY9pwhzIQUgy8Cyd2pMc67FOyCKMs4GeMgycDbAQxRlAMY3JBOTMMSLmD8hD68/Mg6fL70Lrz8yDvMn5JlOdHQH4jUuVW1Nsn4QEFz5EGXg6bcP6nLj0+8cxLzxeQCUxoeLs+G2ZR9i1vOf4an1BxCKiFq9CUppMj53r1IfrCwtwua9p/DK9m8T5treUK9a1TMhXiR5sxfifDFn9rxCqmKxarYXT/xqBNZ/cQIujsGZcyEsfusATjb5Ub7xoGnNvXZHLRwcA8nng91GoTJOL7YyetB0otGPPz18K56/bzQ4hgYoGDTOE9XWF1M7kPhNDsiSBDEYhD8sQKYoBFkHAAoZbjvmjssFTVNYsG4PfmgLomyjcQIBAH533xi8/sg4nS55Tl9Pp+pcq3iwszQqZ3kN+uxOloHLrjDmJZ8PkiTBH+IBCvCFBMyfkIfi/P5anbt+wW3ge/E+rjesV90JSRQh+3yQmpsBWYbU3Kz8W+y93zFB5yCb1Y5vH0ywZ08tpKStsiQIcHIsDpxsRXF+f8wbn4fcbI9iLsrSaAtEDExGN8dg055Til5ZXw9WzCnChq/0DBxVHsOKCQngotkAycSwJOg5ODgG2WkcXn9knKab96dPazEkW9EkKxycgR/agnhmk8IqiwfH0jo9qw8O1OO/PjwGp90GORxGkFdkYvwhGX+Oie+KEi8y3CzsLI1nS4vg4myoa+pgkDs5Bg9OHGq4H2IRiohagQh0aO0tmjKMMBdSAFasFStT0LAgQYgrYgVJRliQ4Iw7/XZwDCbemK2L7Q+r63skruwsjWmjB6F8o56xaWe77sS+M8wyM43Lsg3VWD13ZEJNVgICgt4P5wXUDO2hCD5fepf2nJ2lTetNzqY0VdbuqNX9jHj2YWfq1Z5kyZqx69XaheTN3oXzxVyi5+VwGFJLG9wD+2PtjlpMHXWtxvrNjTMWBTokLlQpI+z4FI6xY2BnHXhh3hgEeREUBXA2Gieb/Hj4Z9dja3U9ptgHouLdGoPGOcfQSiOzpABlGw/GPc+YToOeD4niV41vwky/vJAlCWJ7O9oECuXvKd/7/Al5uOfmHLgdNoiSjAN1LfjbiRaDgW1xfn/cPyEPLrsyrfvJkTN4+GfXAwCafTxONPoAKLGoygM5OEaLPQfLIBAW4OQYMDSdMB4yXJwSF1zHe4IRRdefDfrhf20dInPvQ/mW47qalqaA35isEb0tlkh/xQThMOR2H1qfeBL87q/Bjb0JGc89B4rjACLjkhKwqh2t9uyphpSsAkMSBd+5EOZPyMMk7wA8s/mQTs7iwMkWwyKz5t6RmOQdgK3V9aAoIKevB/fcnIP7xueBj0haARIIC6aL1Kq5I7UF7GISNCnmCQAlDh6+8yeojCvCQ4KIBycOxSTvALz80fFoY9KGUKTD/EWUJLT5I3GNvQL07WNHMBRBSKJRtr5jTHXJtBE40ehHVU0DyjdWY2VpEcKCFDfKXYBtNT9g+5FGVJZ4MW98HoK8qJjdRPSFudWIak5fz3kNlgh6PwJhwXRUNBAW4HGwpu+JHx8r/6LvcgAAIABJREFUm55vunhHBBETR1yDxW8d0BX4EUGEnTWPq8vVuAlHJJTHHRSVb1Rz9aU30Ttb7CejpAwBAUH3IFHNsOFf/gF9nCw27j6pHX6XTc9HkDevN1fNHQkKMB/5j1nDL7Re7enGhSrpqDaPYtcBkjd7F84Xc1bPr5o7EiGRRlnV91g0xYP5E/KQlWbXCFY+i7qlvjWAJdNG4K0v6zBr4h04GxFR9s4hffObY7Dgrhuw9O2DWDh5GCripDgq363B4qnDAQAujoH90+14dtJouPtHm/C+dtjhAE1znf59WMWv2eHYijmFl82kMpUhBwIItgdQXvU9/naiBcX5/THJO0An01JRUoDHJt2gTbarr3v4Z9frehNLpo3A1up6LLjrJ3ByNnjsNrz+yDjUNfnQ5o+gbKPefPbZjw6hsZ3XyE+J8hlNUXCwDFr9RhNbF82Cnl2K8i3HDTXt4qnDr4gDGtJfMYEkofWxxzQTUX7XF2h97DFkvba2hy+MoLtgWTtGFBneVEdKitg47TbIkHHPzTl4ZvMhg5zF6CFZutcfONkKSQa2VtdjkncAVm9RTD+eXL8fZ/2RC2oSOjnmkiQGSDFPACgbTpUZEzvmJ0kypo2+Fp///UfNOb2uyaeLjyAvao099b3lGw9i7NC+oG3G+Hxm8yH9mLfdhnQXh4WTh+GO4f20948akqXdOwFexBNv7sf4yo8MI6OWZmS8cFEMG4LeBYamsHRGvm5UdOmMfDAWhbUkwzzWTcbHIqJsEtvViIjms2aXc7z5cufqzsrVJJIpICAguLKRqGZY/t5hhCIiTjT6dc+57DbLOlZlbceP/Meu4ReiLR4IC0lhRkfTUYm7GKk7gOTN3gBZkiD5fJAlKWHMqezcRVOGaTIY6vOxe7PXdtRi1s05ON0SQOHgDMwbn4cNX9WhfHq+QZrFxlB4+ePjeGX7tzgbFFD2ziHDPXY2GNHupdxscyb7gAwXBmS4ULbxIKRhw3FuzGj8cO1gtOUNQeuoUaDt9ov63VjFb+zhmCjJyPJwRpNKIvXSJaBcLrgG9MOiKcPw+dK7sGjKjdhaXW/Yg/28cADW7azFkmkjMCo3E/dPyDP0Jp7ZfAgTh/dDdh8Hnlq/H7dHjUcLB2di095Thtj79e15Wh0c5EVdPKjSKzvLijW5EisT23MRGe7+2Z3yvupt0kGkv2IE5XKB3/217jF+99fERDSFkKh2JEhRBnqQF9E3zQGaokyTZppTz4YsHJwBJ8dg4vB+2qIGdJh5qKwctVAzN5IRO5Wg49mRNHV+1k9XgJjOJDesNrYuuw1PvLkfi6YMw6jcTI2tUHqrE06WhhwIwOlyYdGUYcjpq4zirNtZi22Hz2jxs2jKMLy2oxZVNQ3a5+bGjHn7QwImrdyusSEAYNvhM9prVC3V+FP8lVHJF9Nx6RIvXByJsVQAZ6PBMTQWTx2OARku1LcGwDE0OJv5OW5nJF8S3RdmCEbEDkmu6Gjapj2nMOfWXLgvMZ9amYl1Va7ubLGfSKagJ0DWGAKC7kOi3Kj6UCycPEy37gctDRFFOCMhpLtcyrput2kj/6pMRigiQoZ1vepgGY0B+7v7xiRt48IR9ZE5G4ho69VVLpYc9icJZEmC1NSMlkcfBb/7a/T5fJdpzPnDAp58c78mn/H4L4dj2UyvZhAaCAvITlMY3lU1DXh6ZgF8IQovzBsDAPjTp7VgGUpXt7A2CuluB5781XA8PbMAlMVeUjUALRycoWMYx15ffWsAmR47ymeMAOPgcM33JxEIhCG99Sbkc+cQ4AU47Wyn10qrdT8+H8wbn2c0qUx19m0XQYxEcJYHVm85qmOc3zc+D3WNfm0PluZk8djkG2BnbVg1d6Rl7ZvT14PGcyF93br3FCYO74dXtn+re61uX2a3QZZlPFtahK+/bcIN11ylsdvnT8jDPbfkwG23me4BB2S4LNcDM+8rqyn8ZI6ny12z90bIfj/SX3oRjnG3gr7qKkhnzyK06wvIfj+otLSevjyCbkBn99WphpT8LVCUkjBb/bylpMCo3Exd0RHkRYNGGdDR0Fmwbo+2GFWUeHUyGZWzvGA60QC3GmtdMacQT60/cNmaID09TktwfiSSwchO45Cb7cHy2YXY+10z7h49CBwtQzrXDt+6dRD+8WFdIbdk2gjkZrtNG+Mqi/3M2SBG5WaiosQLWZZxx/B+qKppwDObD2Hh5GE6LT6V9R4LVUqmNcAjw8VZjksnC0hz7/IhyItYElNYA8Co3EysLC2Cx2Fsoidq4sQ3uTsrD+NgaYN815JpI+DoAp3yy92w7myxn0imoLtB1hgCgu5FotwIANlpHPqnO7Hr6bvQHoxg73fNoCmgbHq+YXSXpoD2V/8A4R//SafVXDnLi3QXq/kHZadxhvebaYtbNRWTpXEREWWdhFjlLG9PX1LKQZYkyIEAKJdL+5OiFVJIy6OPdkgM/MczqKj8D5S/93cdQePPX9bp5DOeipHPUIkmD9/5E22yrdXP47eblLpg/YLb8MDE61AWNRFVMSo3E7+5ewRESYbL7oI/ZC3zkuHmsKq0CJIMvDBvDE63BPDq9m/Q2M6jbHo+7DYa7+/7Hv8wrB8ef6NDQrFiVik4hsbjbx64qLXSat2Prx+smPHJcIjV2xGSaZRt3B8nfXIQi6YMw5r3j6KipABLZxYgEBZAUzQWvb5PizvTnM0LsNEU1ryv38f1S3fofq56YFOc3x8P3XEdAMAfFrGntgk35fXFk+v36yVl3tTfE0DHHrC+NYAsN4vKEq9OJqZylhcsQxl6JVbN/2SOp2QjmSQFOA6Om8ag5aF/0jTQM198AeA6LydF0DtxMbKrqQRKvkLtVMeMGSPv2bPH9LkgL8DOMlj2djUeukOvM1Y5ywtfKIIsj13RzYsWHQDg5xUmQ3whtXjqcMx6/jPtsQcnDsXsW3IM77/QxkEgLGDRG/sMPyeW6X45miBWPzeZT467Ed3W3UkUu6IkoaEtZGj89U93oL41iAw3h7e+rMO00dei+mQrvIMzkS6HEfSH8OTWOsN3++ycIrA2Cqdbgli3sxbNPh6/uXsEfrvpkGZgRFMU3t93Gp8cbcTCycNw70u7wNAUdpYV48dzIbz80TE0tvOoLPFi095TOibEqNxMLJysFIvJHkdXcHMvKWJXkmXcXlEFMWb8i6EpfFpeDJoyXiIvCDgXFA1mnH2cDDibPo5CEQG+kPG1HgcDh4kGui8UwRMmuVxp5l96YXA5D2J6c5xe5BrTLf9TiWI3FqcHDur0Z8984NVOv+fLZT/v9HsIkg49HruJaoan3z6IR4r1Gpdq3gyERfjDgsa6ddttsPvOQvQH8NTORtPcGZtT1ebNwEwXTrco7G2PnQUoaOuAmdZvsuQyUg/3fN0QzzJXmjgvgu6ryGzWDxkKCIL2eseMGXCsXqOYIEYnd1e8dwgfHGzA64+Mw5r3jxq+T7U+XTx1OCKihNVbjupieFmJ17JuiSVOxRuHl03Ph4tjcLLZj2vSXQZSlYtj4AsJeP6Dv2Pe+Dysef8osjwc5o3PQ262B/WtAThYBr9as0N3vZcSf5IkgxdE+PkOP671C27D8vcOX2lx3uOxC1jXvDvLinHbsg8xKjcTi6YMw+otR1E2PR8vVR1DVU0DivP7G/JyZYkXbgeDx/7HmJPU3Bsbe58dPYN/GNYvLrcXIN3NYULlRxAlWbsn4uOOtVHYsq8es27OgcdhQ+O5EHYeOYNbrs/GwEyFke6M9jXi69xQROyVeTPJyFM9XjdI7e1onv+P2gElAHDjbkXW2j+AJgz0lECi2pGhLclmyb0J7UIkbza7jLCzSnHV2M7j5Y+Pa+NQ9a0BxcjFRsPFdWgiqnBxjOkp7PNbj+o+f+2OWtw/Yajh/RfKAkyko642mi7HQkR0wJIfoYiErdX1uhG+rdX1mHNrLgZmuiDJMiZ5B2Dz3u/x0xv7Keafswvh7p+GAyf36z7rwMlWuO02yADWvH8US6aNwO+3HUf/dCfKpo/AS1XH0OzjsXDyMDy39e9gaEon6RLkBWS4WCyd6UWIF2Fnadw9ZhD2fteqS7Yvf3y8V8QRMZK5vOgMoxwAeEHG5r16mZXNe09h9i05iPcvoQDjmDVDWa7kl3s0TdXVVX9WVyKZGOWdBVljCAi6F4lqhofuuM4g36AahrMMrWPgMWIEoYoKZPzueRz4n2O6n6Hmzth7u6qmAdsOn8HOsmLMev4zrYkCdExjqlIBi6cOx8BMV1LlMpKreh4GlvmuL9Dy6KOakR039iZdg8c2NA+hcETH5C6bng9JtmZaq48PzFS0fbPTOLz+yDjtXmluD5vWLadbAtpjKmlElTUK8iLaQzw27j6JWTfn4Kn1+w115crSImSl2bFoyo1wO2zITuNMCV3F+f11khoXG3+xB+/ZaZx2z4UjImHfXiZYMTjVqV1VlkXVFo6V0qIoWZNzaTwXwvMfHMXSGV5DfP7p01q4uKj0i41GUJBAU8Dkkdfi8ZhGtsp+Xz67ULum3GyPZdzNGjvYMK3x8sfHkZvtxuxbcoDoJL+DZXS9jt7K5r6cNXtvBOV2m2ugu909dEUE3Y1EtaPbnpIWmjqk3G9AkiRERFEbUW328fj1y1/gn/+4BzZG+XWYaezKkgQqEECGm8Wq0kJ8Wl6M1XNHws0xaGznda+1MhqyMiuKR0+ZFxHTpOQHTQGTiwZizfuKke2a949ictFA0BTQeC6Euka/ZjYzJLoxcDlZhCPm3+3p1kB04oLDM5sP4YGJ1+F0SwCBsIiqmgaDDnqLL6yZhrk4GxwxB00MTSPDxWFlaRF2lhVj4eRhePnj49ooYLLHEdkwX16oOTfWjEuVBTCDy27D2h21uPelXbht2Ye496VdWLuj1rS4FSRg4+6T4AUJAMALEjbuPonoPw1QNzaxiJU1SHZc6FqSbCBrDAFB9yJRzTAw02V5kNgW4KP+FDLSg+cgLH4Koc2b4Ttx0jJ3mj0e2yxymJiQNvt4JafLSKpcRnJVzyORkR3lciHzxRfBjbsVsNnAjbsVtgf/CWVvG03PHrrjOtQ1+Szjs3BwBvynGxA804iH7/yJ7l5haAqVJUbT3Fe3f6P7rLU7auHkGJxuUZjj/pBizuu2NOS14faKKix+6wDa/BE8NvlGg3Fk2YZqzBufp7tePiIqxo+yHDWA7DBSlXw+SJIU97zCfo4liHxwsAGznv8MC9btgSjJSHexWFlapO1rk2EC5EqAk2M0Y1A1dpZMG4F1O2sBGPNjbrZHm8qpeOcQ7lqxDQvW7YEgypBk4My5oCE+H77zJwi1+wBZUpgksgxAhoM138+kOVgtnuuafHhg4nWmcXc2GDGYmD585/WY5B2AJ97cb2kQGkvwIPHUeyH7/eDG3qR7jBt7E2S/v4euiKC7kah2JEhBBnqQFyCDAk1RcNsZrJhTBI/DBl9IACBDBhAIi2BiTiPNxggdL74IZ98syKC6/LS1p05we+vJcSpBBizj1skyeOHDYxqroT0U0Ta24YiI1XNHws4yqGvyYfvhM5hcNBAcQ2Hj7pP410k3YPuhBgzMdGHZ29VYOtOL1x8Zh0+OnEFdk09rdrodNqy5dyTsNnOWGE1TcEU1z1WdPnXDkexxRIxkLi8Sxa4ZOqO/5mBpTCkaiIqYcdXy6fmWmubqxiZ+NM3s8JSg60DWGAKC7oVV3l3xnnJgbpZjfSEBy987jLLp+WBtNJxpLuDflyDjd88j0NKGNfdei4goa5/HUMoBdGVJgU4bXWUtqp+rrqW9YYKG5KqehxwIGFjm3NibIAcCoD0e0H2zkPXaWkUf3e8HnJxp03BgpguyJBsmiFUN9Iq7b4STFhHiRcNExm82VGP1vSO16bYTjT7YbbRGnCrO74954/MwJNsDf1jAhwd/wNodtZpkRihiXleeaPRpzUl16sOKIc/QFAoHZ2DFnEKd/Ioi7VEA2x/+AN9//j94/u3/mvoTZLi4BJPNNoyvrEoq+aQrBUFe1BicQ7I98IUFbPiqDjQFbPiXf8DATBd+aAuiOL8/mn086lsDuH9CntbQBqA1rxdOHgZJBp7ZpI/PyndrsGruSLT4wnj1L0cUOc0ZIyDazX3XAryAdDeLVbO9cDjYhAa48Y9dk+7EgnV7zjulS9jcVwAYBhnPPYfWxx7T+l4Zzz0HMGT9SxV0ds+eaki5zObgbKAoCr5QBLwgo3xjh0FLRYkXgGRozqhjhHT21Ujbth2e3MHw/3AGrnAYlN0BN8doo1aqNtjFFCCxGlwOlsFz944Ex3bfBqM3SwOkCmgKpnHL2YCIJKGqpgGjcjPhDwvwOGzRmAbKNh7E4qnDMeeFzzU9PYqS8Z9//Tuqahqw97tWrJhThFZ/GI3tPNqDEXxy5AymjR6EdDersMk/OobyGV6EI2LCmDCLIztLJ5O+nCnIhvnygrPRCIRFQ+y6LEbBGJoyNbJjTOImyIs4fLoNy2cXIs3JamZ4Yx19TQ1KQzEbG91o2i05cJu8Hkg6jcReCbLGEBB0L8zybnlU1uL3274x5NiKEi8EUdSaM2vuHYmzjANlVcdw4ORB7TWb956KaRR6Ia5/A/arr8bK0jvhstvgDwn481d12Hb4jOEQ/UIaLD2db0mu6nmoLPN4DXTKpTT3KJoG5fEoRqOihFCIN5eJ84cQfuJxsGNGY9WcUjgdHAKhCJwOFnNuzYXdfw4Uw8HVt4/5FCLLYM4Ln2ta1p8tLdaa72Zm5Cca/aiqaUD5xoMonzHCcI/FHiypP8Nlt2H+hDz89MZ+Wk3yyZEzCPICPi0vRogXIQN4av0+zQBy3vg8pLvtCD70MNLnlAIZmVgcJ9tRtqEaq+aOhCzL523kb9pzyuDfReL94uHkGF18zJ+Qh9JxuQjGHYKUTc+Hm2Ngs9GWzPEhV3sAGZbyrgMyXFg4ZTi27j+NsncOYdnMAgNJRKufQyHI/hAoezoCFvdMfWtA93NUucVEU7o9nbMJug6Uw4Fzz65EemUlbNdfB+H4Nzj37EpkPP//evrSCLoJifpNBCnYQA9Gxy8Zmkb5xnh9MKXQ8IcFsDQFRzRKKJcLdP9rYPvtMzgrUHBTFNqcfSCDAcIRPLVe75LuvIiGm5UxHGdjuvUEl5wcJzdECSjfWG0atw7WhgcnDsW00ddqbusuOwMKiq7jwEwX7hjeD1U1DSjbWK3T21P10JvaBSyZNgIbd5+Maqmfwk9v7Id7X9qljfypki6JEBtHDpbpFaaHZMN8eRHiRdPYVYw7jU1rO8vg5Y8O6ZrcL390DEtneg2vdXAMvIMzsPit2IW+wFJ+h2Eog+lXRYkXDGP+Xfdm485kA1ljCAi6D2Z5tyKqt3vvS7tAU9AIIO3BCD6srseMsTkAlLpAkmHwBimP1g+vbP+2I4/PKUWoPYDyqJnd/Al5uOeWHNw/YWin19JkybckV/UsKJrWs8wDAUW+Jc7ATA4E0PLgg7D/4heoLJmDsrdjDoSmXA/h1d+jz5NPwP/OO7AH/EAkDLfHA+HYcYi7diEwYSI8QwZbTr21ByO6x8+cDWFrdT1Kxg7G4rcOmLKFVQnE7DQnnn67WtMcD4QFvPVlnVZ7qz/DHxYMNUlliRf0kUPA9dfB5fFAkmUcONlqar5bNj0f2SxteQCwbue3qCjx6j4/tpFfnN9fk+cgNU7XIGyiISyb5FOVRR4RJPhD5jGoGDFzls+p5KiKkgIcOn0WmR47nn67WvvZvlAEz71/BOXTC9DaLqD8L99qebqipADlcVMLLKNIzsQ+RlHmrHaVOJgMOZugayD7fBDPNODHn92pPcaNuxWyzweqT58evDKC7kKifhNBCmqgu+w2nG4JwJnAqPPPX9ZBjJlRkAMBOJ9+GgGZwfL3DmN8ZRWWv3cYvCBBlmHQDgtFOq+RGKtPd6mfRXDlIlHcOjkGJWMH44e2IG645ir8+as6NLeHIcnQtM0f/tn1KM7vrzEaXn9kHIrz+6NwcAbqmnzI7uPAyx8fxyvbv9W01HOzPZp23/bDZxDk4zUYEw/09KbY7q3a0r0BnTXuDIQFNLbzOg30xnbeVKdcaRId1MVY+caDlnq1ogTNoFTV69+89xREC8303hTDBAQEBCqs8u6Q6EG4KkUx7ukP8fNnt2P7kUaEIiJef2Qc5k/Is6w5Yg/SD5xshcvBIsiwyPJwECUZr2z/Fk++uV8ngXahdQPJtwQqKJoG7fHo/jS8JqqV3l5WDjz1OFbNUXyqVs0diasifojHjqN10SKk3T8PkETA7UZ93nU49/zvwP9yOp7a2Yhl7xxEkBd1+vxq3fvBgXpNy/rnBf3hZBlMLhqINAeb8N5SGd5VNQ2Y88LnkGVg97dNmDZ6kO5nVJR4wQsdB11azG+shjRsOBBl3Ksyg/PG5xl0qyvfrdGar7GYPyEP/rCA+ycMhZNjsPrekdhZdidWlhZha3W91sg3+0xyz10a7CyNu0cP0mkIJ9rD0RQFO0sbvIKWTBuB32/7Bhu+qjPo8VeUePHFsUZd3fvAxOu0uLv3pV0YX1kFj4NFYzuPYIhH+Xt/177nV7Z/i817v8fK2V6dZrnHzhp0zO02Gs+WFuHzpXfhjUfH4cGJQ1Ex9QbYQ34ELzBnS5Lcqf2jFbrqcwgs4HYjY/VqncdExurVADERTRkkylUEKchAD/EiMj32hPq6a3fU4v4JQ7XHKZcLMiuh0sTR+tnSoi5xSScGhgQXgkRxCwDnghHk9vXgr/tPY+2OWswbPxRU1Cxs6cZqNPt4LJw8DM0+HicafVjz/lGUTc8Hx1DYtPd7TCpkdLGc09eDUETEoinDsLW6HnePGQRRkgxTF4lYBiS2CYDOaZoDyuJdPj3foGtutnh3tjnv5Bis3VGLV7Z/qz3G0JQu78eCxDABAUFvhCWrNhTRGTmrOstl0/Ox8n8PobGdR0WJF0ELbxDV/E79d5AXsfy9w1gybQQAaAxcB8d0mlFO8i1BZxCrlU4BcLS3ofnXCzq0e1evwrlVa0ClpaF1TimyXvk9uLE3gV24CE9tOY4sD4eH7rgeS98+iOw0zsAWf2X7tzj4/VksnDwM/dOdePyNfcjycHjyV8MT3lvxHgAnGn349z9X4z/u8WJlaRFcdhsCYQEHT7Zi7HV9sWjKMOT0VZjK63bWYtvhM3A5WIQjApwcrckMprvMtd7THKxOtmP+hDxMGz0IT63vYJWXTc+H287Abbfh7jGDsPe7Vu1AjNxzXYuIIIGigGfuUabJnRxjmY99IQHuqHmzx8FEp4oZZfLy4+OoqmkAQ1O4b3yejtGuTgmrUDX/l26s1n1+fWsAFVOuh8vEJ0DteVCyrKuZY6dvJElGWyCiz+EzC8BufBOtf/0rsv781nnjp6smi5JlQumKRjAI/zvv6CRc/O+8g7QHHwA8559CJ+j96OyePdWQcgx0B8vA47DBwTGoKCmIO8lVRv5VsyMVFE1rJzHF+f3x+iPj8PnSu7BoyjA4Ocbgkm7FekwElVkQCzVQyckqgYpEcavq4LnsNvy8cADmT8jD2QCPxnMh/NAW1Da0Q672YMm0EXhtR63GXBEk2eCurBrOMBSQm+1B6a25cHMMnlp/oFMsFavYvpj7hKD3IlHsmiEUkbBl/2kdS3zL/tMIRYw08UBYwPwJeVpuVtmTZmx1AFpTKBZqE8gMaiER/3qrzyfsGAICgmSAVd51O2xYMacIbruSfz8tL8bK0iKc+LEdHxxsQJaHQ5AX4GBpU9bjJ0fOaP8um56PUETQJCzUmlhd5zvLKCc1A0FnoGqlc+NuRdq//jNaHl2gGI8KAvhdX6B10ePos/DfIBz/Bvzur0H16YPMF1+EZ8hgHDjZqmNff3CwAbOe/wwL1u0BRVGY5B2AUbmZ2Hb4jI5BXFXTAEfUjDyeLeyJ3ltbq+ux7fAZPDhxKFbMKcKQbGXqc8eRHxWd8YgIf1jATdf1RZs/gtVbOpjKD//sesyfkIfTLQFIMqXUEryAq1wsgrx5PfJdtNm6eOpwfFpejFk35xhY7ZXv1iAckRDkRWS4OawsLcLOsjstP5PccxcPUQbe3XMK4YiEx9/Yh9srqvDWl3WGfLxk2gi47EqzvGxDNSgoG7F//uMe3PvSLo3UVDg4Ayeb/LqpzJNNfvRPdxrq3mYfr31+5SwvslkZdpEHKArrF9yG4vz+2nWqta/ZdIcK0xz+9kFgwkTwu7+2rKlj46erJovIhFI3gKLgfvABMAOuASgKzIBr4H7wAYAiBxSpgs7u2VMNKcdAB4AAL4IVZWze+33cSe73mH1LDtbcOxJ2mz5AgryI+RPyDIYxFSUFyMl2a+ydeNPBCzXVMDMwXDJtBN76sg53jxlETlYJACgbS6u45QUJ/rCAiCght68H00YPAmej4eAY/GXv9wCiWoshASebfDqmeXYfB5a9XY3yGd6OWC7xwsUxYKJFlctu0zQYY3E+lkqymXMSo5ueQaLYNdNApynglyMHYtk7HQz0pTPyYfZVOTjGVNPcKi6dFjFp5V/hjG6U483CzNjwhB1DQECQLEiUd59avx8VJV7IsoQ7l29TdMtvzsGup++CPyREGxIUBElSdNJZBqdbA+AYClNHXYt544eivjUAh43Gc389CqBD3kVnHEqZm9+p7PT49TjZagaC5Ea8Vjq/+2vd8/zur8Hk5KB1wb+AG3uToqWelYlg9GDcin3t5Bis/0LRsM7JdsMfUg7M1y+4Db/f9g3qGv345MgZgxn5T2/sh3U7azFvfB7mjc9Dq583sMDDERFBXsSyd2qwaMowrN5y1KClvmJOEdZsOYylM7040ejD9sNnMG30IKS7WcP9UTY9Hy9/dAzNPh4uuw2yLMPjME7mZacpdUi81nm6y/iZ57vnSC2dGE6OwS8KB6Di3Rrtu1WnHpfPLoTHwWoxM+vmHKzbWatNTkrwMBNVAAAgAElEQVSybNAmV82bVRTn98fDd/4Ej7+xT+/9Q8s6Lyc7S6PNL6Nsax0OnNyvxQtNKRJeF+LdZjUV5MkbA8933yIsiOeNn66aLCITSt0Aux1USwuaH10QY+D8ApCZ2dNXRtBN6OyePdWQcg10VafrhfvGWI7wB8OCoQiwszRm35KDt76sMw0m1SU9toDobCOFZagoI8imG9va+10rVs8dSUyMCOCy2yzjlqZF2GgKG3afxD03O7B57yncVXAN0l0cbrvharSHBUzyDsCfv6pDydjB2vvV8cHBfd0I8gI+/c2d8P9wBk4pBErWx1zIYpw7Vuc0Hslkzkmamz2HRLFrBooC0pysbtSZpilTAoSy0J8yjLZaNudpCuku/Wc7OeuYDEck/P2Hs1g+uxBpThbtwQj2fteMDDcHl13/+bFakAA0dsyquSPhJjmcgICgG5Eo76qmUCvmFGFH2Z1o8/N4Mq7RV/FONQb3dWPWzTkABfCChA27T2L2LTmgKCDDzeFglJELROuBiKis99F13moUOBjDTo9fj5OlZiDoHaBoGpTHA8nn0+RcVHBjb4L4/fcQG39E5osvAk4n5OYWCG+8gYq596G+NWAan43nQpg2ehA27z2FKfaBOjm5sun5+OzoGUwuGojKmMcrSgqwee/32Hb4DJp9PFaWFhmaEO/vP43Zt+Qg3cUpj/c1b+B77DY0tvNoaAti9ZajWDJthFbXpLtY7f4I8iIYClg60ws+IkKUAYoyv+8emHidZX3SmXuO1NLnR5AX0T/daSqZMm/8UIyvrNJ+bxFRYU+r+7E1Ww5jcF83VswpgsdhQ+O5EJrblXhUZXceuuM6VMY051Vp2VVzCuHkKM3LKRAWUBb1CFJfpxqXUsAF5VarvV+sgemKOYWaIbVZPyTAC9hZVqxJFFXVNJx3/9iZa+ns5xAkQDDYMckDgN/1BVoeXYCstX8A0tJ6+OIIugOd3bOnGlIu06jjdz+cDaKypACjh2TpGiLN7WFkpSka6WryFyUJbf4I0t2sgYGushDVhSoWIYtGilkzPBQR8dT6A3jhvjG4vbIKYszIPzlZJVAR5EXTuA3yIhwsDVGStCb51FHXItNjB0UBT67fj5WlRXh/32lN705lmj89swCCKKFk7GDYBB6tjz2J0ObNCI271bBYXiwzTDXnBGCI/e5ksXTmniToWiSKXavGciAsGljlHocx1pwcY5mbzWCq55hg82dnaXgHZ2LxWwd012Jnjc15YrxCQECQLEiUd4GORt2JJp+BBVv5bg3Kpo+AJEHHoF0ybQQcHIPbK6q0XLjwFzdg+5FGjc0Ym0et6gaGQsL12KpmICCwgirn0vLoozrmJJXVwVCXAwHl+V1fwHHsODLLy00ngF/48Bhys92YfUsOnnhzvxanWR4ONprC5JHXwskxeLa0qKNpyDEoGTsY948fCl/0YN6sNnFwjNZAXTGnyLw52RpA+fR8vFh1TGOlL5oyDC67Da1+XqlXKEqrnyRJhp/vOJCaPyEPFSVeXQ01MNNlXZ/IOO89F1uvB8KCZhr8txMt2LRHae677DZy6AVl0jEcEbF+wW0YkOHCj+eCkGSg/1VOBHkBO8vuRH1rEM9vPYrGdh5l0/Ph4hjsqW3CQ3dcj5c/Po6n1u/HqrkjsfPIGUwc0R+b957StPIpi8keZ1Sf2B8W4GQZS8a2M3r4wgsiOLbzU/Jl0/PxUtUx7ft/av0BrJ470tAPMTtsWTJtBHKz3bh7zCDQlPKaC40VMqF0+UG53XD/f48g6w+vgvJ4IPt8CO35GyhiIpoyuJg9eyoh5X4Dqk5XmsNm2hBx2WkEeREtvjCucrHw2FkEeaWJs3x2oaaTB3SM2a0sLYKbU4xsKJdL0xHrzJiRg2OQncbBZ8HUISerBABgY2AatzZGiW0KFF7++Di2HT6D+ycMxemWAPo42WixZNOY6IGwwgSobw3AbqOx97tmXN+/DwDA+fRv4QAQ2rLFsFh2NZu8u1ksZPSv55Aods0giLKm3wlAY0uuLC0C4vxLgrxomZvNGOidZYmHI5LptSiNnjgGugU7hhQdBAQE3Y3z5V3V9DDHggXbx8nh8Tf2GXLr8tmFWuNEzctTRl5rWg9Y1Q2dlXZJ5WYcwYUhXs5Fty/zeCBLkk7mJbR5M0KbN8MxYwZWrV5jatx4/4ShWpwW5/fH/510A3hR1klnPD2jAGlOGyhQaGoPI8ALqHz3kOW+Mfb+2fBVnUGuQ2Ulv/jhMZ3cYk5fD9qDyuH/qtJCuDib9v8Yiki6ukZlDqqTdkFe1GRrzJjEWR57wn2mVSNUxSTvAIM0TCoz0mVZQiCsmCtnp3F4+M6f4JlN+imG32/7Rvt+K9+twdIZ+cjp68Ezmw9h4eRh+PXLX8DJMfh54UBs+KoOP72xn2Y028fJnpcVXllSAAdnszSCXr3laFT+55Am52L2ncXn8CAvYuX/HtKuHbDeS5kRl2IlihL9XDMk01TzlQo5EoE9fzia//EB3UGkHImAstt7+vIIugGd3bOnGlJOxIamZPx2lhc0RRnMVco3VkOSAIYClr93GP6wcjLrsts0h3OzYt9lt6F+yFA03z8fUlMzZEkxubMyQgryosFYLsSLeGDiddjwVZ3BlKayhJysEiiICLJp3EYEWcfYUuOsj5PFBwfqtWLpmc2HcM/NOXBwDJ5+uxqznv8Mi986gNFDsjAgw4UBGS6UbzkOduEiRSvS7zdcg8omV1kGl1K0WJnBBPjLY7xIzMl6Doli1wwuuw3ZaZzOGDQ7jTPd4Kk5OhZqbjaDM3pgGf/ZVizxzhy8MBRQNj1fl8PLpueDIbU9AQFBNyNR3lUN7NwORTbQbG20mqhJc7C6f6v1h1U9YFY3WK3HfEREa4DHoqjx3qI39qE1wBMzZoILAkXToD0e3Z8q5EAAYl0duLE36d4jNfwASJKpcaPKIv586V14/JfDEeBFTTpDvaeefucgBFHGmbNB5GZ7kOZgUTmrAGlO831j7P2zdkct0t0cVswpwqflxVg8dTgiooiKd/QNSqWuF9DQFsSiKcPgtLNoP3EK7a/+AVJTs0bEiq1rTjb5tfvObbfBydlQOctrMLF8dfs35yWSmNXrqmlwrBErMXZUEOJFlEVz769vzzPETOW7NZrhMtDhR9U/3YnsNA652R7NrN5lVyYZ1rzfYTQrSjJWzCk01Jq/3/ZNx3ew8SBoWTL9zl/bUatdx69vzzN8Z5IkK70KWfkTgBZLFBT99FhY7aWs6me33YYPDjZcVKx05T6UwAThsMGMueXRBUA43NNXRtBN6OyePdWQcnQ4lqERkKWEDRd/SBlLUzXCVB2576IbjPhT3EAoAggC6OyrEeAFuCkKwbAAO0trY0bZaRwemHgdBma60NAWxF8P1OvMQR0sg4GZLqzdUYsTjX5NL6+uyYd0N0sWBwIAiRuFjedCcNtt+LdfDAOgaEh/WF2PT442Ysm0EXj54+NK0eKw4XRLAPPG56GqpkEp5p0sTrcEwAuSMtI9ZDTcL74AuFyX9f/HerTQhtYA3+XsFTL613PobJM7FBHx8J0/0emLlk3PRygiwsXp3xMIC5g/IQ8/vbGfpjP6yZEzCIQFeBys4bPDERGPFP/EYFAajohwcsbrsdLwNft8zsbAbZeweOpwDMhwob41ALedAUeO7QkICLoZifLuwsnDsLW6HpMKB2DdzlqDUXLZ9Hw0tAVNc993jT7dvwNhATRFdYoJaLUei3JiaRcCgosF5XLh3Jr/RMbqVWhd9LjGrsxYvQo0x6BiyvUo33Jci8flM27UWMQHTrZiZ1kx3Bb3lNthM3gI/Hiu4/4pzu+PeePzkJvtQYAX8NnSYs2I1B8SsHH3ScwcOxgZbuUwv7LEi7IY+ZXy6fnY/W0TvIMz9Gz1+Q8h+OknYIqLTWum2LqGpim4OUarT040+vD533/EAxOvAwCdfGk8rOr1IVd7tL/HP5fK053OGNKdlVHtkGyP9m+V+NTiC+NfJw1Diy+MJdNG4K0v63DPzTmGSYaKd2uwsrRI0Ty32xCMSKascDtnA0tFtEmE9mAEHxyo10025GZ3fIfqBFCi6eD43D1/Qh7uuSVHk/aJjSErzfITMWtIqsdKsoHyeEzNmCmPx+IdBFcaOrtnTzWk3G8hHJFQFh03tWqIuOw2PPyz6/H7bcfh5BhEBBGVJV5s2nvKsMGonOUFzdBI/5//RnBEEZ7cchwHTh7UnrvKxWJVaRGcdqVpueztajS281gybQQ27TmF0ltztdNTf7RJU1XToC1so3IzTWUCCFITiRp5DpbB7m+bMOLadLjtNtAUMGNsDkYNydLGUUflZsIXEvDq9m9QPsOre38sWz0YFuDMygLNXN6CJlFhteb9o12+YSajfz2HzjShAYX9Em+QVBndMMSDtVGYNnqQQS+dtVkbYP1l32mdsddf9p3GnFtyTF+vbGYLEOBFrSnu4hhTxjpNU/DYWdhoGhQFZHnsJMYICAh6BInyLmejMTua856e6UVTe0gzgfuhLQgbTSHTYzfIS1SUeLF57ynNR6WixIu/7j+taaBf6ih+ImkXAoJLgRwIQDzTgHPPrkLGmtVgrr0WYl0dzq1agz4L/w3s5vew4lfT4MkdDd+Jk6B5Hov/ckS7f040+sDZaEvpjPh6ZcndI7Bk2gjloMpEC/2TI2cwbfS1ONnsx5xbcwFA06Z22hksm1mATI8d9a0BsAyFwpwMBMIifnffGM2MseztGqyafYdlzbQqWjPFyiKluzms2/ktTjb5DU13q3s4Ub3OMua/k1SWHw2GItrv5IQFAc8fFvDzgv6KjEmJF9V1Lfjvz+tQOcsLt8OG7Xu/xyvbv8W88UOtm1nhMOSmJki8aMoKDzY2I+Tug7INeh+Lg9+f1Yw81WZ2LIs80SFmbO62szTa/BE8aSHfk0g/PfY6UzlWkg2y34+sd94Gd/11mgY6f/wbyH4/KGIimhLo7J491UDJ8pVJxR8zZoy8Z88ew+OSLOP2iirsKLsTbf6IoeGS7mZR1+jHmvePYvHU4cj02OFkGciQEYpIcLCKRrrLbkNzexgRUUK/q5wIhAWcaPLBxdm0hkxdkw+FgzN1DAKVCdzs47FoitK8oakOl2riap606LYvwCp2AUCQJPhDAs4FI1ojr4+ThdthQyAkYM37R7B0ptIYlwQBQUE5Raxr8mH7YaVQ31bTgE+ONmLRlGFYveUoKkq84GwUNnx1EncVXAOX3dZtMWelqajquH9aXqzdHwQXjaSJXauca6ONB4SSLGPZ29X49e15Wk7906e1WDrTa4gJf1jQ6fQCyuGjlaa5KEloaAsZNrP90x1gTK4lyCv3XDxjvY+TNWWsE/3eLkW3/OISxW4sTg8c1A1XAww8fapbfg7BZUWPx26ivNvcHoaDZTSNy/kT8nDPzTlKPREWQAFY8b+HAQD3T1DycIgXwbG01uzwhQRs3X8az239O4BY0sfFN0ICYQGLTPI5YaB3K5KibrgQdGa9lSUJUlOzZjLq+b//irT584E0T7RpbYP/dAP4Z1dAavgBWX9+C7dXVEGMygfFaqDHN52f33oUHxzsYP8yNIWdZcV4+6s6TB45EE7OpjW9VULLwsnD8MmRM5g1djD8UWkYnS8Xx8DBMvhO3VPmZBrq5d9vO46lMwoAitJdq3oNn5YXAzKM+8sSL1x2BgtfN6+dHFIEIZrVGvp2iDgbgY51POvmHHjsNvxwNggny+A3ybF/TYrYFSUJ/rCAs4EIrslwmubh6pMtGDu0Lxiawhu7Tuj2aIunDoeTY7CtpgFjhmbpTJ6B6Pc02wun3QYZQCgiaWS9V7d/g8Z2HhVTroeDkvDEX741vFfdAyoa6Md0WuSgYIj72DUg9h67kHwde48GeRGiJOGp9QeSIVaSET1eN0g8D1kQQAmC1kCXbTZQNhtojuuOyyPoYSTqN5nt2aNImRu411SiFEVNAvBfABgAr8qyvOJiPkc9UQnzIjbvPaVjIG7eewpzbsnB3tpmHDjZioGZLkihECArWo2BiARJYuB2KM1zUZLx202HdMXIVW4WdU1KoTN2aF+Dc7sky1hW4sWJRh9y+roR5EU4RB4hRhnZc7AMnrt3pMERmzRkCAAgIkgIC5I2Tlo4OANPzywAJ0jYsPskHph4HYK8CFlWNNHbzgWwOmrSUlFSgO2HlMKsMrqBXllaBF4QseovRzXjUYnnuy22VBbDytIibXMRy5YnjIQrByGLnDv7lhxTo8+whYSLmcyKlU6vlaZ5kBfR4g9rI62BsIDvGn2KcbTJtXSGsU4OQgkICJIFYV5E9ckWLJ9diDQni/ZgBHu/a8bNQ/ti2Ts1KJuejywPhzuG98Mk7wCdBEVFiReTC6/Bv72+D80+HqtKC+F2cJAkWTvE/MXK7bqGXVcwxYnUGsGFwnS9LSlAhpsDYg1EozAzGYXLhdZARP8Z/7ESmW7WwMKrqmlAbrYbs2/J0aY1Gs+FEBHN2b8/ngvithuu1plrqsab2w6fQW62BxMp4GwwguXvHTYYlS+eOlwzhKwoKcCmPacMe8qlM70IBMJgWMZSyo6CCaN4o2KcHls7PTbpBvy8cAAcLI02P42yjR1GqRVTb0C6g1Ga6yyNVj+Pp2LyRfn0fKy5dyTsLINgKAIH13X71N64B46IEnhBxvL3DuM3d4/AXw/UY+HkYcjJdsMfEpDmYDEmry8cHIM2P48TjX6UbzyIFXOK8F8fHsOADBf++Y97sGJOEfbUNhmNZku8sLe3QZLcOAvWmC/95yC88Ue4/vVfTOvj3GwPVs0dCYYCls706n6vsbKIOdlutPl5g8mtxjC/AI8gVbMcANx2GyRJJpPAyQxJAhgGEISOxxhGeZwgJZCo32TjiCpGr+hMURTFAHgRQDGA7wF8TVHUe7IsH+7sZzk5BkumjYDTbsPaHbWaSzkAzW19dF6WNqbgDIUA+f9n797DoygPvvF/79nzJgiJpKhoCCgVJSSAiNa2orU8tdqCVtCK79tWan3aak9qbX38BSt5vWo99aR9vXxarT49KXhAW6svbT09j7UK2ERQ6wFDEEQDCUqy55n798cespud2exuZnZndr+f68qV7GR2ZnbmO/fcc+/MPRKeAwegBKdkTi7+cOlH8yo7Xet7s67qnZdzUFnafgi+etrs3O5fVnRgskvFUDiBNQ/ndgvjdbtyvrllgwwBgCaBH9z/Uk7ufnD/S7hx1QKcueAwfOigACJxFQk1eadF9hXda9Ynx/v0kQdBcwl84+7NORX6tpYG7BoMJa9A98iKNqIHU32e3/zoq+jpH0o+PJcnzDUlWKDM1aOW0IVL2ODW4nBM1b0C3e914dApwZyT2rUrOgwbfvxel+7t13rjZz9oK73c7L+XSnXiNY+X/J7nrv2UBUtCTub3unD0oZMzV5lnl13pMvXyM5LPTRnbx+6aVHeHyYfZz0PA686pj15x5hxLum1gV2tULN3j7fqXcP2SDyH6ve+i+bbboEw9OK8RPd2Xr2hsRCia0G1cvuLMOWid2pDXdecZ86fjxj++jItOPSpzHri0/RDdZwhIKfP2q+s2bMPlZ8zBvuEY+gaGc/qfztbTP4TDmoJZD3B7CVecOQf/+cSbBueU87BicWvOvr52xTw8/+ZenHLsIYYXGaT34ctOPxqfaD8EV93bkzmXzSkPHv4XfrT0cDRMmYSQ9GHN+txzkbUPbsUN53Xindmz4V18PPy33QrNhK4gnXoOnFBHH8J3yJRA5hlnY7fb2hXzsGHz2/jSybPwhdv/jka/G6uXzELfwHDmYZuLZk3FY/8cvYgjHEtAPPcshm67DcG770HXvfl1zhtXLcCki75sWD+OjKkfZ5fZPo+S6RZRLwvZdVqjrn0KHQeyG9RZL7YhRQH278e+Sy7NPCei+bZbgSlTqr1kVCGF2psIcMpXCIsBvCGl3C6ljAH4A4Dl5UwoElPxWO/uzAElW7rBpa2lMdnI7nVB7t8PaBriBzVlnqatahKHNQV1KyMzpjZmKjojkURmHrpPKF/fiwhcWPPwvwo+uVzvyef1/nTzelXoSttJfi/27A/D73HB7VIyWbluwzZ86eRZyfHcCrQDB/D9e3ty8nTdhm1YecIM3PG3N6qSrewT5mfWLMVNqxbYvnJMpSlU5uop5QEmQgBdZ7djYVszXIrAwrZmdJ3dDqPefyIxVffp4hGDZQnH1Lzy+7oN23SXvZircYiIKmG8sit9JaLRQ+6CPjduPL8TTQ1eKIqSUx+966nkg0ezy12zvvhON7AoQmT63CUay+h42zjjCMSe/TsGL7kkeZV5GdOYMbUROwZG8Fhv8srhp7uW4uqz5sKtCFxzTgemN4+eB27cuge3//V1XHHmHDyzZimu//x8uBWBQ6YEDK/+TfeBPhJNYPdQSLd+NPZBizOmJhvb9c8pX8IH4fiYes1LmDG1EbsG9af/zv5wZh/+VOdhmUbxGVP1y4OGQ6dBBIPG9bOAB0gkUuv+UmCcdV8Mp54DZ6+jdP1Xb7utWf8STj02eddAui/9lSfMwK+f3o7O1ibs2DuMRp8btzz2L1zwi2dxcvfG5F2YixYj9uzfEfB7Dc8LlcZGBFJ39JRSTkfjWqaObJSFdJ3WX8b0yeYiEQxeciliz/49d3+ORKq9ZFQhpd7ZXW+c0oA+HUB2h6Bvp4blEEJcLITYJITYNDAwoDuhgNeFs447omCDSziWwGO9uxGJa3C1tkIEgzlP0waQeSBItuzKTk//ECb5PZmKieHJSUD/wJfd2MIGmdpXTHaBwo2QAa8Lf+7ZjQPheE4Bl66sd7Y2YbivH41tR+ifcPjc2Lh1T9WyxRNmZyo2u6U2cqdvnc6WvjNoLEUAQa8LVy07Fk93LcVVy45F0OuCUYRKfbp4KeNHDPZRo8Z5qp5is0tkN8Vmd7yyq7O1CbuHQqln9uiXtw3+ZOM5kFsfHdtoyC++qVhmlb1Gx9vhvn4AQOz5FyCCwbKmke6v/PSOw3Dzo6/i5O6NuO6hbYglNFyzvhdvvZe7z2zcugc3/elVvPXeMBp8bpz146fzxklPOxxLYNoUP045Zhoe++cuNPjcWLtiXl796NdPb89530g0UfCc8rCmYN6wtpZG/PKJN9C9IreR8+rlc3H7X17H7X99HZefMQeTAqPnuUbnuCPvvAsZChV1QUTs+RcgGhoKrvti2O0cuNjsZtdhPwjH0HV2u+F2mzG1EbuHQrh6+Vz88ok30OhzY99wDFcvn4snXn4Xb2V9kZJuVA80+AEAw307C9Y5y7lAKXudG2VhItOn6ij6fK2xEbHnX8gZFnv+hcydO1T7Sr3ord44pQFdrxTOe/qplPIOKeUiKeWilpYW/SmFQgi88QpcBg0uAsDzb+7FGfOnQ4GE2t+frCyknqad9uunt+c1Bl29fG6mstPZ2oS3Uv05X37GHETi+kEMhWPjNrawQab2FZVdJBsK9RohFQHsH4lh+XGHY/Nb+/DO/nDmPekT5LXL50A+siEvy+lx3tJ5CjvReIrNrkvRL3NdBkchj1tg7ZgTvrUrOuBx5x8OBJLdwUwOeiEEMDnohUsRhk8zKaVxHgDCUf19JhyN543Lq3Gco9jsOsWJ1zxe8g85U7HZDRuUde+PxLCwrRnXfK4dzY0+zJjakNfAptet1dj6aLrRMH27PhtNqBhmlb16x9u1Z85G/OabAADexcePfwW6zjTS53Mbt+7BY727ccN5HXhmzVLccP58PNa7Gxu37sGvn86/AyP9vnSjo944a1fMg5pI4Jt3b8YXbv87nnx1AC41jkah4kfnz8fTXUvx/501Fz63gn3DsdH3LZsDRUvgqmXHGp5T7h4K5Q3rGxjGwIEY/CPv4/qTW/BM1ydzPsfGrXtwwS+exXDWXdO6y73saAT8XkBR4FdjWLvs6Lz/e/e+m5m3d/HxkCMjZW/bNLudAxebXbcyWoe9/S+vw+dWMGJU94wl4HYJ3P7X1zFwIIZwXMUVZ87BY727sfy4I/DkK+/mZOyJl99FeCR5NbB8+CF0j/nyZWyds9QLlLLXuV4WJjp9qo5isyuHh+FdfHzOMO/i4yGHhw3eQbWmUHsTAULKvHZo2xFCfATAD6SUn0q9vgoApJQ/NHqP0dOFk09g3ws1GIT0+xFPyMxD5DwuAZdLwb4DUQQ8LgSRgIjFoRw0CZqmYX84ga6sh2j88LxOROIqWib5MRxNYN0/duDOp7Zn+tPdsHln5vX1K+chLgW61uc+6GayjGF/HFjz8L8M+3Zzav9vNcYWT3VPJBIIxTS8n/VU5MkBD/xeBbGExPNv7kVnazMeyspe98oOBL0u+NxK8nZKnQcm6T2FndmqGbbJbkxLlmfpMldRBLwK4HbnX8ldyvhqalw1a1xXalyX3rQ1DftH4liTVR6vTT1YV+/p4pqmYWgkllP+px9UpuiO77wHXtlYRVZcoexm2zX9iAosDXDORb+syHzYb7qlqp7dRCKB98PqmLpnsqzbPRTG5IAHHpeAz+tGLJ5AQkOmDPV7XXnlIeujdcMW9YZiZB9vw+EYEnfcjuEf/yTVb29+H+jjTWMkmsB9z2Wdz511DCaH3odr2jRokQje19zouj9ZF1i9ZBbOPWEGGnxujETjuO8f/bjzqe1YvWRWpg/plkleXHTqUZjeHEw+W8vrghwYQFgTaJg2FeFIPLPMjd/5Ntxf+XcEAj5E4wloEAhkfa7Em9vh/d73ETxsGvaPqZOsPesYeNwKrlqf+6yWx3p3Y3nnIRBrroa25x003XQTVDWB4ZbDct5/w7ntiGgi87DIzGfzuxGOqfDt3wfh80M5aBKklNCGhxE+EELDodMw8s67CEwKYuTOuzD8k59m+kwW1ekD3RbZVRMJRBISmgQa/G5E4ioEgFBMHfPQ2w709Ce74Olsbf9lO2sAACAASURBVMI1n2vHJL8nmcVde6C88Tq0E05E0OfBjr3DeOLld3HWcYfDs/4PiD76KJpvuw1i6sGIxDXT6pxj1/nqJbNw7onJnLNOa7mq1xu0RAJycDDZjUtWH+iiuRmKzjkV1Z6EpiEUSeS1NwX9bt3z5JS6KRSc0oDuBvAagNMA7ALwAoBVUsptRu8pVDBITYMMhaD5/YhkN6C7BdyKgkg0Ab8LEIkEhN+fqXipiQQicQ0BvwfhSBw+t0BUS1ZuonEVmkx2ERNOnXhEUwezcDSOgNcNGYshAgUBnwfhaBx+aBAeD2Q0iojLm3xvTEVA58DEBpmqs0WFDEieEGfn1usWUDXA50lmz+dCJpdGWck54YipcAnA62G2apRts+t3C93G83LGH1s++z2KbuN5Ztqalrlq0qixKJumaQjHEpnyO+B16zaek+mqfjKRjQ3oVAJbZFevzuB2uZLlnkeBEg5DBIOQoRBEMFhSYyPrDDXLNvWGUqTP70rJ81hj68d+LQ7F50teye52Q0qJiOIZPd+DCpFIAMFg8hzOl2pwlglE4Uq+jsQR8LmB4WEgGATCYYiGhuQVndmvR0ZGX6eWXUskgGgUkDLzuRAIJM8p08uRWk7h82WWId1YH4lro58ha/rS78+pMwV8bmixGCJwZcqKgNcFYbA+NVUFQqHR5Q4E8j7HRBvP9bZJEWWObbKbbkRPZ0IIwOdWEB5T90zXRcMxFUpqHEQigKpCNDRAi0RG2wlSmVO83rIzXgyW81Vji3qDlkgk9+/Gxkw5xcbz+lLqeTLqqAHdEXuClDIhhLgUwOMAXADuLNR4Pp70E9gVAI2pNdDo92T+3xDwJv/wenPe53K70eDOHSe9AgPe0VXZkJpW0KekXqem4/ejITNO1rSDwdHhfGI1jcPtduvmFhjNXjohxTwB3egp7ERmK5TdiY6vVz4XnLaioNGvFL0siqJkyu2c8puIyMaMytHM36l+TYvt35T1UbKr9PkdUHyex8qvH7vzpjd6LucBkHX+mKpTpN+X3jsydZKDDkr+njQpOc2xr1O/kTUvxe0GshquMssRCIw5d3TnLEN6/27wKaOfYcz0x9aZFL8f6TmPVz4oLlf+co99bRKnljk59dKs5R5b92zMyU1KVt/9rux2gqzMWdkntVPXOZlDcbsz5VWmnKK6Uup5cj1xTIkopXwUwKPVXg4iIiIiIiIiIiIiqg+8/5yIiIiIiIiIiIiISAcb0ImIiIiIiIiIiIiIdDimCxciIiIiMs+J1zxe8nv44FEiIiIiIqo3bEAnIiIispH7f3lRReZzzkW/rMh8iIiIiIiInExIKau9DJYQQgwA2DHOaFMB7K3A4lRSrX0mu3yevVLK0ysxoyKzC9hn3dgV108Ss1s99fI5Aes+a0XyW2PZ5TKaY6LLyOzaT72vg2I/vx3rDVao1TzU8+eyY3ZrcXvU4mcCqv+5WG+wl3r//IBF9YbNmzd/yO12/xJAO+zZrbgGYGsikbjouOOOey/7HzXbgF4MIcQmKeWiai+HmWrtM9Xa5zET101hXD/2VS/bpl4+J1A/n9UJn5PLaA4nLGMpau3zlKPe10G9f/6xanV98HPZi1OXu5Ba/ExA7X6uctX7+qj3zw9Ytw56enoePuSQQ45paWn5QFEU2zVIa5omBgYGJu/Zs+flzs7OZdn/s2NrPxERERERERERERHVjna7Np4DgKIosqWl5X0kr5DP/V8VloeIiIiIiIiIiIiI6odi18bztNTy5bWX13sD+h3VXgAL1NpnqrXPYyaum8K4fuyrXrZNvXxOoH4+qxM+J5fRHE5YxlLU2ucpR72vg3r//GPV6vrg57IXpy53IbX4mYDa/Vzlqvf1Ue+fH+A6yFPXfaATERERERERERERkbV6enr6Ojs7bf+A1p6enqmdnZ1t2cPq/Qp0IiIiIiIiIiIiIqqCYDC4oJz3RSIRsXr16iOOOOKI9hkzZrSfdtppR7755pue8d73s5/97OC+vr5xx8vGBnQiIiIiIiIiIiIicoxvfvOb04eHh5W33npr644dO7YuW7Zs/1lnnXWUpmkF3/eb3/xman9/PxvQiYiIiIiIiIiIiMgZ/vjHP05avHjx0aeffvqsmTNnzl22bNlMo8bwAwcOKPfdd9/U22+/fafb7QYAfOtb39rn9Xq1Rx55ZNK//vUv7+zZs+emx1+zZs20yy677LC77rqraevWrcEvfOELs+bMmXPs8PCwKGbZ2IBORERERERERERERFX1yiuvBG677badb7zxxrb+/n7fxo0bG/XGe/nll32HHnporLm5OaeFff78+aGXXnopYDT9Cy+8cKi9vT10zz33bH/11VdfbmxsLOrhoO7SPgYRERERERERERERkbnmzZs3cuSRR8YBYO7cuaE333zTqzeepmkQQuQ1fkspIURRF5WXhFegExEREREREREREVFV+Xy+TKO4y+VCIpHQbQ2fO3dudPfu3b6hoaGctu3e3t5ge3t72O12y+zuXyKRyITawNmATkRERERERERERESOcNBBB2krVqzY+7Wvfe2IRCIBALj11lsPjkQiymc/+9kDhx9+eGJwcNC9Z88eVzgcFo8//vjk9HsbGxvV999/31XK/NiATkRERERERERERESO8fOf/3yXz+fTZs6c2T5jxoz2Bx54oOmhhx56Q1EU+Hw+efnll7+zePHiY0477bSjjjrqqEj6fV/4whf2fuMb35hRykNEhZRF9ZVORERERERERERERFSynp6evs7Ozr3VXo7x9PT0TO3s7GzLHsYr0ImIiIiIiIiIiIiIdLirvQBERERERERERERERGMtXbr0yJ07d/qyh1133XVvn3POOR9UahnYgE5EREREREREREREtrNx48Y3q70M7MKFiIiIiIiIiIiIiEgHG9CJiIiIiIiIiIiIiHSwAZ2IiIiIiIiIiIiISEfNNqCffvrpEgB/+GPWT8Uwu/wx+adimF3+WPBTEcwufyz4qQhmlz8W/FQM88sfk38qhtnljwU/FcHs8seCH8dZv379QW1tbe2tra3t//Ef/3FIse+r2Qb0vXv3VnsRiMrC7JJTMbvkVMwuORWzS07G/JJTMbvkVMwu1btEIoHvfOc7rY8++uhrr7322rb777+/efPmzf5i3luzDehERERERERERERE5DxS05q14eF5UtOOS/1unsj0nnzyyYYZM2ZEjz322Jjf75ef+9znBtevXz+lmPeyAZ2IiIiIiIiIiIiIbEFqWrO2d++MfReu9u6eeST2Xbjaq+3dO2Mijeg7d+70Tp8+PZZ+ffjhh8d27drlLea9bEAnIiIiIiIiIiIiIluQodD0wUsuVWLP/h1IJBB79u8YvORSRYZC08uepszvtl0IUVRf7mxAJyIiIiIiIiIiIiJbEMGgN/b8CznDYs+/ABEMFnXFuJ7W1tacK87ffvtt72GHHRYv5r22bEAXQriEEC8KIf6Yej1TCPEPIcTrQoh7hRBlrywiIiIiIiIiIiIisicZCsW8i4/PGeZdfDxkKBQzeMu4lixZMtLX1+d/9dVXvZFIRDzwwAPN55xzzv5i3usud6YW+xaAVwAclHr9IwA/llL+QQhxO4AvA/i/1Vo4J9E0iUhchd/rQiSmwu9xQVFEtReL6hgzSVQ7uD/bH7cRAcCJ1zxe8nueu/ZTFiwJEVUSjwFUScwbkfPZaT8WweCu5ttunTF4yaVK7PkX4F18PJpvu1UTweCucqfp8Xhw8803959++ukfVlUVq1at2rto0aJIMe+1XQO6EOJwAGcCuA7AZUIIAeATAFalRrkbwA/ABvRxaZrEUCiGrnW96OkfQmdrE7pXdqAp6OWBjKqCmSSqHdyf7Y/biIiofvEYQJXEvBE5n932Y6Eog8rUqTj4rjuni2DQK0OhmAgGdwlFGZzIdM8777z3zzvvvPdLfZ8du3D5CYArAWip1wcD2C+lTKRevw2g7A7j60kkrqJrXS+29A1C1SS29A2ia10vInG12otGdYqZJKod3J/tj9uIiKh+8RhAlcS8ETmfHfdjoSiDSmPjS0JRNqd+T6jxfCJs1YAuhPgMgPeklJuzB+uMqvuEVCHExUKITUKITQMDA5Yso5P4vS709A/lDOvpH4Lf66rSEpGReskuM1l76iW7lM/p+3M9ZNfp24j01UN2qXYxv5XDY4C5mN3CmDf7YnapWNyPC7NVAzqAjwJYJoToA/AHJLtu+QmAKUKIdHczhwPYrfdmKeUdUspFUspFLS0tlVheW4vEVHS2NuUM62xtQiTGb4Htpl6yy0zWnnrJLuVz+v5cD9l1+jYiffWQXapdzG/l8BhgLma3MObNvphdKhb348Js1YAupbxKSnm4lLINwOcB/E1KeQGAJwCsSI32RQAbqrSIjuL3uNC9sgML25rhUgQWtjWje2UH/B5+e0TVwUwS1Q7uz/bHbUREVL94DKBKYt6InI/7cWG2e4ioge8B+IMQ4v8AeBHAr6q8PI6gKAJNQS9uWrXAFk/QJWImiWoH92f74zYiIqpfPAZQJTFvRM7H/bgw2zagSymfBPBk6u/tABZXc3mcSlEEgr7kZk7/JqomZpKodnB/tj9uIyKi+sVjAFUS80bkfNyPjdmqCxciIiIiIiIiIiIiIrOtXLmyrbm5uXP27NlzS3kfG9CJiIiIiIiIiIiIqKatXr1678MPP/x6qe9jAzoRERERERERERER2YamyeaRaGKeJuVxI9HEPE2TzROd5qc//enhlpaWRKnvY4c2RERERERERERERGQLmiabh0ZiM7rW9yo9/UPobG3ydq/omNHU4IWiiMFKLw+vQCciIiIiIiIiIiIiWwjH1eld63uVLX2DUDWJLX2D6Frfq4Tj6vRqLA8b0ImIiIiIiIiIiIjIFgJel7enfyhnWE//EAJel7cay8MGdCIiIiIiIiIiIiKyhXBMjXW2NuUM62xtQjimxqqxPGxAJyIiIiIiIiIiIiJbCHhcu7pXdGgL25rhUgQWtjWje0WHFvC4dk1kup/97GdnfuxjH5vz1ltv+aZNm9bx4x//eGox7+NDRImIiIiIiIiIiIjIFhRFDDY1eHHjqgXTA16XNxxTYwGPa9dEHyD6yCOPvFXO+9iATkRERERERERERES2oShisMHnHgSABl91m7DZhQsRERERERERERERkQ5TG9CFEF8RQsxO/S2EEHcJIT4QQvQKIRaaOS8iIiIiIiIiIiIicgRN0zRR7YUoJLV82tjhZl+B/i0Afam/zwfQAWAmgMsA/NTkeRERERERERERERGR/W0dGBiYbNdGdE3TxMDAwGQAW8f+z+wOZBJSynjq788AuEdKuQ/AX4QQN5g8LyIiIiIiIiIiIiKyuUQicdGePXt+uWfPnnbYs1txDcDWRCJx0dh/mN2ArgkhDgUwBOA0ANdl/S9g8ryIiIiIiIiIiIiIyOaOO+649wAsq/ZylMPsBvQ1ADYBcAF4WEq5DQCEEEsAbDd5XkREREREREREREREljG1AV1K+UchxAwAk6SUQ1n/2gTgXDPnRURERERERERERERkJdP7m5FSJsY0ngPASQAeMnteRERERERERERERERWMbUBXQjxCSHEa0KIYSHEb4QQxwohNgG4HsD/NXNeRERERERERERERERWMvsK9JsBXAzgYADrATwH4L+klMdJKR8weV5ERERERERERERERJYx+yGiUkr5ZOrvh4QQA1LKn5o8DyIiIiIiIiIiIiIiy5ndgD5FCPG5rNci+zWvQiciIiIiIiIiIiIipzC7Af0pAJ81eC0BsAGdiIiIiIiIiIiIiBzB1AZ0KeWFZk6PiIiIiIiIiIiIiKhazH6IKBERERERERERERFRTbBVA7oQwi+EeF4I0SOE2CaEuDY1fKYQ4h9CiNeFEPcKIbzVXlYiIiIiIiIiIiIiqm2mNqALIVamfs8scxJRAJ+QUnYCmA/gdCHEiQB+BODHUsrZAIYAfNmM5SUiIiIiIiIiIiIiMmL2FehXpX7fX86bZdJw6qUn9SMBfALA+tTwuwGcNZGFJCIiIiIiIiIiIiIaj6kPEQWwTwjxBICZQoiHx/5TSrlsvAkIIVwANgM4CsBtAN4EsF9KmUiN8jaA6eYtMhERERERERERERFRPrMb0M8EsBDAfwG4uZwJSClVAPOFEFMAPAjgGL3R9N4rhLgYwMUA0NraWs7siaqC2SWnYnbJqZhdcipml5yM+SWnYnbJqZhdInOY2oWLlDImpXwOwElSyqcAbAGwWUr5VOp1KdPaD+BJACcCmCKESDf2Hw5gt8F77pBSLpJSLmppaSn7cxBVGrNLTsXsklMxu+RUzC45GfNLTsXsklMxu0TmMLsP9LRpQogXAWwF8LIQYrMQon28NwkhWlJXnkMIEQDwSQCvAHgCwIrUaF8EsMGaxSYiIiIiIiIiIiIiSjK7C5e0OwBcJqV8AgCEEKekhp00zvsOBXB3qh90BcB9Uso/CiFeBvAHIcT/AfAigF9ZtNxERERERERERERERACsa0BvSDeeA4CU8kkhRMN4b5JS9gJYoDN8O4DF5i4iEREREREREREREZExqxrQtwshupB8mCgA/C8Ab1k0LyIiIiIiIiIiIiIi01nVB/pqAC0AHkj9TAVwoUXzIiIiIiIiIiIiIiIynSVXoEsphwB804ppExERERERERERERFVglVXoBMRERERERERERERORob0ImIiIiIiIiIiIiIdJjegC6EcAkhvmP2dImIiIiIiIiIiIiIKsn0BnQppQpgudnTJSIiIiIiIiIiIiKqJEseIgrgf4QQtwK4F8BIeqCUcotF8yMiIiIiIiIiIiIiMpVVDegnpX6vzRomAXzCovkREREREREREREREZnKkgZ0KeWpVkyXiIiIiIiIiIiIiKhSTO8DHQCEENOEEL8SQvw59fpYIcSXrZgXEREREREREREREZEVLGlAB/BrAI8DOCz1+jUA37ZoXkREREREREREREREprOqAX2qlPI+ABoASCkTAFSL5lUxmiYRiiagydRvTVZ7kUxXD5+RimNFFpgvosqz035np2WplrHrQNW0ul8nREQ0aqLHSh5r65fetmceiKgUqqZhOBKHJiWGI3GomlbtRbINqx4iOiKEOBjJB4dCCHEigPctmldFaJrEUCiGrnW96OkfQmdrE7pXdqAp6IWiiGovninq4TNScazIAvNFVHl22u/stCzVorcO1q7owIbNO3HnU9vrcp0QEdGoiR4reaytX0bb3uMS+P4fepgHIhqXqmkYGoljzfrcc5WmBg9cilXXXzuHVWvgcgAPAzhSCPE/AO4B8A2L5lURkbiKrnW92NI3CFWT2NI3iK51vYjEHX9hfUY9fEYqjhVZYL6IKs9O+52dlqVa9NbBmvW9OOWYaXW7ToiIaNREj5U81tYvo23/fijOPBBRUcIxFWvW55+rhGMsMwCLrkCXUm4WQiwBcDQAAeBfUsq4FfOqFL/XhZ7+oZxhPf1D8HtdVVoi89XDZ6TiWJEF5ouo8uy039lpWarFaB20tTTmvK6ndUJERKMmeqzksbZ+GW37w5qCecOYByLSE/S5dcuRoM+qzkucxZIr0IUQPQCuBBCRUm51euM5AERiKjpbm3KGdbY2IVJD38TUw2ek4liRBeaLqPLstN/ZaVmqxWgd9A0M57yup3VCRESjJnqs5LG2fhlt+91DobxhzAMR6QlFE7rlSCiaqNIS2YtVXbgsA5AAcJ8Q4gUhxBVCiFaL5lURfo8L3Ss7sLCtGS5FYGFbM7pXdsDvqZ1vb+vhM1JxrMgC80VUeXba7+y0LNWitw7WrujAk6+8W7frhIiIRk30WMljbf0y2vaTgx7mgYiKEvC6sHZF/rlKgHetAACElNY+hVkIMRtAF4ALpJQVW+uLFi2SmzZtMnWamiYRiavwe12IxFT4Pa6ae/hGPXzGMlVsJViR3XJYkQXmqyrqLruUy077XRnLUpEFrWR2x64Dn0dBNK7ZYvuQqWyV3ROvebzkaT937afKWSRyPtYbqmyix207HfcrrO6zq7ftAdRrHpzGVvUGql+qpiEcUxH0uRGKJhDwusZ7gGjdFCiWdWQjhGgDcC6A8wCoSHbp4miKIjJ9//g9rpo8EGV/RvZzVN9KyUKxFXXmi+qB3U5c7bTf2WlZqkVvHQR9yUpprdYtiIiosJy6QzxV/gtR1rGSx9r6ZbTtzcqD3eq4RGQ+AQFFJPdrRQiI+mkfH5clR1QhxD8AeACsA7BSSrndivlUi6ZJDIVi6FrXi57+IXS2NqF7ZQeagl4eQKjucH8gGsX9gcrF7BAR1SeW/+QEzClR7eN+XphVfaB/UUq5UEr5w1prPAeSt0B1revFlr5BqJrElr5BdK3rRSTOh3FQ/eH+QDSK+wOVi9khIqpPLP/JCZhTotrH/bwwqxrQ3xFC3CKE2JT6uVkIMdmieVWc3+tCT/9QzrCe/iH42bE+1SHuD0SjuD9QuZgdIqL6xPKfnIA5Jap93M8Ls6oB/U4AB5DsA/1cAB8AuMuieVVcJKais7UpZ1hnaxMiMX4rQ/WH+wPRKO4PVC5mh4ioPrH8JydgTolqH/fzwqxqQD9SSnmNlHJ76udaALMsmlfF+T0udK/swMK2ZrgUgYVtzehe2ZF5yjVRPeH+QDSK+wOVi9khIqpPLP/JCZhTotrH/bwwqx7LHRZCfExK+d8AIIT4KIDweG8SQhwB4B4AhwDQANwhpfypEKIZwL0A2gD0AThXSjlkNB2rKYpAU9CLm1Yt4BOoqe5xfyAaxf2BysXsEBHVJ5b/5ATMKVHt435emFUN6F8FcE9Wv+dDAL5UxPsSAC6XUm4RQkwCsFkIsTH13r9KKa8XQnwfwPcBfM/8xS6eoggEfcnVl/5NVK+4PxCN4v5A5WJ2iIjqE8t/cgLmlKj2cT83ZsnakFL2AOgUQhyUev1Bke97B8A7qb8PCCFeATAdwHIAp6RGuxvAk6hyAzoRERERERERERER1TZT+0AXQlwmhPhy+rWU8gMp5QdCiG8IIb5d4rTaACwA8A8A01KN6+lG9g8ZvOdiIcQmIcSmgYGBcj8GUcUxu+RUzC45FbNLTsXskpMxv+RUzC45FbNLZA6zHyK6GsB/6Qy/I/W/ogghGgHcD+DbxV69DgBSyjuklIuklItaWlqKfVvJNE0iFE1Ak6nfmrRsXlQfKpXdauJ+U5ucml3mkZya3WIx47Wr1rNLtY35nRiW7dVTL9llxmpPvWSXzMEywJjZXbhIKWVMZ2BUCFFUr/NCCA+Sjee/lVI+kBr8rhDiUCnlO0KIQwG8Z94il0bTJIZCMXSt60VP/xA6W5vQvbIDTUEvO9YnMsD9huyEeaRax4wTEdUelu1kNWaMqL6xDCjM7CvQIYSYVswwg/cKAL8C8IqU8pasfz0M4Iupv78IYMNEl7NckbiKrnW92NI3CFWT2NI3iK51vYjE1WotEpHtcb8hO2EeqdYx40REtYdlO1mNGSOqbywDCjO7Af1GAH8SQiwRQkxK/ZwC4BEANxXx/o8C+N8APiGE+Gfq5wwA1wNYKoR4HcDS1Ouq8Htd6OkfyhnW0z8Ev9dVpSUisj/uN2QnzCPVOmaciKj2sGwnqzFjRPWNZUBhpjagSynvAdAFYC2APgBvAbgWwDVSyruLeP9/SymFlLJDSjk/9fOolHKflPI0KeXs1O9BM5e7FJGYis7Wppxhna1NiMT4jQyREe43ZCfMI9U6ZpyIqPawbCerMWNE9Y1lQGGmd+EipfyzlHKJlPJgKeXU1N9/Nns+1eL3uNC9sgML25rhUgQWtjWje2UH/B5+I0NkhPsN2QnzSLWOGSciqj0s28lqzBhRfWMZUJjZDxGteYoi0BT04qZVC+D3uhCJqfB7XOxQn6gA7jdkJ8wj1TpmnIio9rBsJ6sxY0T1jWVAYWxAL4OiCAR9yVWX/k1EhXG/ITthHqnWMeNERLWHZTtZjRkjqm8sA4yZ3oULEREREREREREREVEtsOTrBCGED8A5ANqy5yGlXGvF/IiIiIiIiIiIiIiIzGbV9fgbALwPYDOAqEXzICqbpklE4ir7dSJHYn7JLpjF+sFt7Wz3//Ki0t907U7zF4SI6h6PJzQeZoSoerj/GbOqAf1wKeXpFk2baEI0TWIoFEPXul709A+hs7UJ3Ss70BT0smAg22N+yS6YxfrBbU1ERGbg8YTGw4wQVQ/3v8Ks6gP9WSHEPIumTTQhkbiKrnW92NI3CFWT2NI3iK51vYjE1WovGtG4mF+yC2axfnBbExGRGXg8ofEwI0TVw/2vMKuuQP8YgC8JId5CsgsXAUBKKTssmh9R0fxeF3r6h3KG9fQPwe91VWmJiIrH/JJdMIv1g9uaiIjMwOMJjYcZIaoe7n+FWXUF+qcBzAbwbwA+C+Azqd9EVReJqehsbcoZ1tnahEiM36qR/TG/ZBfMYv3gtiYiIjPweELjYUaIqof7X2GWNKBLKXcAmIJko/lnAUxJDSOqOr/Hhe6VHVjY1gyXIrCwrRndKzvg9/BbNbI/5pfsglmsH9zWRERkBh5PaDzMCFH1cP8rzJIuXIQQ3wLwFQAPpAb9Rghxh5Ty51bMj6gUiiLQFPTiplUL+GRhchzml+yCWawf3NZERGQGHk9oPMwIUfVw/yvMqi5cvgzgBCnlGinlGgAnItmgbiuaJhGKJqDJ5G9V03Jea5qs9iKSRRRFIOhzQxGp3zVSIIzNdDrDRsPJmWo1vxNhdca5D+mr5ywWykQt5qWetzUR1TcryvRaPE4Ui8eTiW//Ws8PM0JUPRISmky1I0kJidoqXybCqoeICgDZneSoqWG2oWkSQ6EYutb1oqd/CJ2tTVi7ogMbNu/EnU9tR2drE7pXdqAp6GWBTY6gl+nulR2YEvRgfyieN5zZplphcXPlNwAAIABJREFUlH2zMm719Ml5CmUCAPNCRFQjrKgDsF5R3ya6/ZkfIrKKqmkYGoljzfrcdtKmBg9cilXXXzuHVWvgLgD/EEL8QAjxAwDPAfiVRfMqSySuomtdL7b0DULVJLb0DWLN+l6ccsy0zOuudb2IxNlZPjmDXqa71vUiHNMfzmxTrTDKvlkZt3r65DyFMsG8EBHVDivKdB4n6ttEtz/zQ0RWCcdUrFmf304a5kNEAVh0BbqU8hYhxJMAPobklecXSilftGJe5fJ7XejpH8oZ1tM/hLaWxpzXfi87yydnMMp00OfWHc5sU60wyr5ZGbd6+uQ842WCeSEiqg1W1AFYr6hvE93+zA8RWcWo7Sjos6rzEmex7Bp8KeUWKeXPpJQ/tVvjOQBEYio6W5tyhnW2NqFvYDjndYTftJBDGGU6FE3oDme2qVYYZd+sjFs9fXKeQplgXoiIaocVZTqPE/Vtotuf+SEiqxi1HYWiiSotkb3UbSc2fo8L3Ss7sLCtGS5FYGFbM9au6MCTr7ybed29sgN+D7/JJWfQy3T3yg4EvPrDmW2qFUbZNyvjVk+fnKdQJpgXIqLaYUWZzuNEfZvo9md+iMgqAa8La1fkt5MGeIcLAEBIWZtPVF20aJHctGlTwXE0TSISV+H3uhCJqfB5FETjWua13+My9UEcY+c3dvrj/Z+qqmIbopjsGjHKUPbwUDSBgNeVzHodZqwO9zNHZHeirN6upUzfTstSAyrywcrJbvZ2CMdUuATg9RRfn6iz7ViPbJXdXdOPKHna03ftLGeRyPnqot5QCivK62ocA8yap42PX47J7kTXoaZJhOMqAtl1EHdltoONt7/T2areQPUroWmIxFQEfW6Eogn4vS64Cz9AtG4KAEs6shFCNAAISyk1IcSHAcwB8GcpZdyK+ZVLUUSmL5/R30rOa7OM97RsPk2bzKCX6fRwv8eFoZH6zhj3s9pllP1KT9/qjDHD9pHORPpEUnebCKGbF25HIiLnsKKOYXW9ZSyzjjs8fpnDjO0fiav47u9erOh24PYnqm2qpmH/SBxr1o/u42tXdKCpwQNX4Ub0umDVGngagF8IMR3AXwFcCODXFs3LEcZ7Wjafpk1WY8a4Dsh6VmeMGbafcrYJtyMREVWSWccdHr/soVrbgdufqLaFYyrWrM/dx9es70WYz1gAYF0DupBShgB8DsDPpZRnAzjWonk5wnhPy+bTtMlqzBjXAVnP6owxw/ZTzjbhdiQiokoy67jD45c9VGs7cPsT1bagz627j1fiTiknsKwBXQjxEQAXAPhTapjt1riqaRiOxKFJieFIHKqmWTav8Z6Wzadpk9WMMhaOqQhFE9A04+chaJpMjiPluOPaGfczZ7Eyd1ZN2+qMMcP2U842CZu4HWulfCYicqpC5bBdymiz6g+sh9hDOdvBjCwazTcWV22RcyKamFA0obuPh6KJKi2RvVjVgP5tAFcBeFBKuU0IMQvAExbNqyyqpmFoJI4rf/9PfHztRlz5+39iaMS6RvTxnpbNp2mT1fQy1nV2O254ZBuu+N2LGArFdCs76b7urvjdi/j42o0Fx7U77mfOYWXurJy21Rljhu2n1G2iaRKqpqHr7PYJb8daKp+JiJyoUDlspzLarPoD6yH2UE7dw4ws6s33+s93YiSm2iLnRDQxfq8La1fk7uNrV3TwLpMUIaV1BZsQokFKOVLC+HcC+AyA96SU7alhzQDuBdAGoA/AuVLKIaNppI33dOHhSLLxfEvfYGbYwrZm3HD+fDT6PcUucknGe2I1n2hta455qnsh2RnbNRjCHX97Axu37gGQzP9Nqxbk3Z4TiiZwxe9ezNtX9MZ1gjrczxyZXStzZ3Wmrc5YnWW4Ih9sotktZZuk83dwoxdfOnkW2loasXsohJZJPvi9peWv1srnGmOr7O6afkTJ056+a2c5i0TO58h6Q7UUKocB2KqMNqv+YON6SF1lt5y6hxlZHDtfCeC7Nsq5g9mq3kD1aTgSx73P7cApx0xDW0sj+gaG8eQr7+K8E2cUaie1xQGgEiwp0VLdt/wKQCOAViFEJ4B/l1J+fZy3/hrArQDuyRr2fQB/lVJeL4T4fur19ya6jOm+fZa2H5I5gd2xdxgBC79ZGe9p25V+GjvVn3TGNCnxyyfewJdOnoUfnNOBvoFh3PPMdt1vFmutrzvuZ85Qau5KOYmwOtNWZ4wZtp/sbeL3uApmMZ0/VZOZLzBdisAza5aWPN9aK5+JiJxmvHK4mDK6Ug3SZtUfWA+xh1K2g5n1hbHz1aSsWF3Exl/eENWEoM+N/r2510D37x1hWZ9iVRcuPwHwKQD7AEBK2QPg5PHeJKV8GsDgmMHLAdyd+vtuAGeZsYChaAKrl8zCV0+bjZsffRUnd2/ETX96FftH4rzdiGpeLK7iq5/8cCb7Nz/6Kr76yQ8jpvMEdfZ1SNVQSu5KvS2VmSarFJNFM/PHLBMRVVehcriYMtpO3bxQ7bKyvlCpugj3FSLrRQzaiSI67UT1yKoGdEgpx973We4anyalfCc1zXcAfGhCC5YS8Lpw7gkzcN2GbdjSNwhVk9jSN4iu9b0MB9U8VQLdD27NyX73g1uh6tQ/2NchVUMpuYvEVXSt680ty9cZl+XMNFmlmCyamT9mmYiougqVw8WU0aXWYYjKYWV9oVJ1Ee4rRNaTBu1EFvb87ShWXYe/UwhxEgAphPAC+CaAVyyaV4YQ4mIAFwNAa2trwXFdioIGv3DUrc+8Zal2lZJdI6XkI2BwG1/A60IomsibRlPQi5tWLWD2KI8Z2dWjKAJTgh7ccP58BH1uhKIJBLz6uSv1tlSrM82y2hmsyG6hLGbnwu9x4ZYLFsDjVhCOqQj63GVlheVzfbKq3CWqhFrLb6FyWNMkGrwu3LhqAfwe/fKeXXE5R6Wza2Z9stz6QjHLUKm6CPeV8tVauUvWCXhdaJnkxW+/flKmD/R7ntluaVfXTmLVFehfBXAJgOkA3gYwP/W6HO8KIQ4FgNTv94xGlFLeIaVcJKVc1NLSMu6Ewwa3G4VteOszb1mqbaVmdyyzurAYST1gZuw00n3dKSL1m40zlDLR7BrRNIn9oeTDnj++diOu/P0/sT+k38VWObeOWpVpltXOYUV2jbIYjqk5ufju715ETNVyMl5uVlg+1x+ryl2iSqjF/OqVw+n6wGW/fRE3PLIN730Q1S3v2RWXc1Qyu1bUJ0utL5SyDJWoi3BfKV8tlrtkjahBFy5R3ukBwKIGdCnlXinlBVLKaVLKD0kp/5eUcl+Zk3sYwBdTf38RwAZzlhJwCaDr7Pac2426zm6Hy4bnnrxliQoxpQuLFR2477kdzBjZQimZtlM3Fiyr65tRFl0Cebl4PxRnVoiIalR2feALH5+Vd0t8ury3Ux2G7MMO9Uk7LEM27itE1tM0qduFCy8GS7KkCxchxEwA3wDQlj0PKeWycd73ewCnAJgqhHgbwDUArgdwnxDiywD6Aaw0azm9Hhdu/8s2XH7GnMztCbf/5TVcc06HWbMwDW9ZokLM6MLC51Fw51Pbi54GkZVKybSdurFgWV3fjLIIgbxcHNYUZFaIiGpUdn2graXRsLxXhH3qMGQfdqhP2mEZstmpvk9UqwI+t35Xvz6rev92Fqu6cHkIQB+AnwO4OeunICnl+VLKQ6WUHinl4VLKX0kp90kpT5NSzk79HjRrISMxFQMHYrjgF8/io9f+P1zwi2cxcCBW0m1AyVvvEhiJJqBJiZFoAqqmIZR6HYomTPm2hrcsUSHF5EPTZE4uAeTcaheNa4ZdD0w0x2PnzW8waTxWl3mlZrLY8VlWU/o2ZqQjIoBQNIHO1iYsbT8Ev/36Sfifa/4NI6lh2crNCstYIqLqGlsOZ3cV2jcwbFjeT6Sfa5b9tcus+qRRRorJTrHLUMkcsts6ImuFDM5P0u1H9c6qBvSIlPJnUsonpJRPpX8smlfZJnobkKZJDEfjGArF8d2sfk2HRuL4/d/7TO3/lrcsUSHj5aOYPuz0ptF1djtueGTbhHLMPqGpHKWUeaVmzMrxWVYTkJ+Ze5/bgR+e14mvLx3tU3DdP3Zg7YqJZ4VlLBFRdemVw6qmZeoD9zyzPa/b0O6VHfB5lLLLb5b9tc2M+qRRRlRNKyo7xSwDc0hUW/xeV975ydoVHbxDNkVIaX7hJoRYBWA2gP8HIJoeLqXcYvrMDCxatEhu2rRp3PEm8q1/KJrAvuEofvjwy9jSN3ph/MK2Zlx+xhxc8ItnM69vWrUgeUXaBJj5JG4qWcVWdLHZHatQPkKph4OOzenYXGZPY9dgCHf87Q1s3LrHcPxiFDtvsozts2uk2DKv1IxZPT7LalNVZMWZnV29zGy47GRc+8DWnGFfOfVInHfiDAR97rKzwjLWtmyV3V3Tjyh52tN37Sxnkcj5HFtvqBajcviWCxZAk8kGiVhchSqBQFbdIBJXyy6/WfbrqqnsTrQ+aZSRG86fjyt//8+isjPeMjCHprJVvYHq03Akjnuf24FTjpmW6eb6yVfexXknzkCj32P0tro50bWqVJsH4H8D+AQALTVMpl7bhtQ0yGgUUkkGodSvEvxel2EfpjM/1Iil7Ydg49Y9mb7CQtHEhBpUMreFAzwgUR5FEQh4FMiREQSCQcjQCGQwCKEoBfuw06TMyWTQ54YmJT5/6/9Azbp6IDN+iZU5u/WfVylsRM0nNQ0yFIIIBjO/hTLxG6FKzZjV47Osrm3j7duaJiEB/PyLi9A3MIxfP70dG7fuwdRJ/rwc3fnUdly45MjMrcjlqNcyttJYphPVBjPqInnlgUE57PUk+zgHAL93tIxPl/cTKb+rWfazPKwMvfpkKfk1ykjQoI9jo+cMFarT+jwKrjhzDmZMbczUef728rt502JmnMOq8zVyhqDPjTuf2o7/fOLNzDCXInDhkiOruFT2YdWecDaAWVLKJVLKU1M/tms8Vw8cyO9+pYRbjiIxFbuHQrp9BO0aDOGrp83G0vZD0NnahJHUt7O8tYmsIjUN2t592HfhauyeeST2Xbga2t59kJpm2IfdrsGQbiaNxg/H1JJv06vHPqF5O2O+QvnUU8o6LDVj4QL51lOPGSZ94+Uy/f/v/u5FnNy9ETc/+mqmLmBUX5hojphP67FMJ6oNpdZF9OiVB+U+06LU+ki2apX9LA+rp9T8GmXEqI/jYnKXTdMk9o/EcdOfXs2p86xeMivvOVzMjDOYUUaSs7EP9MKsakDvATDFommbQoZCCB8IYc3D/8KWvkGomsSWvkF0retFJF7cwcPvcWFy0JPXp93Vy+fijr+9ges2bMPFnzgK3Ss6cN9zO8qeD1ExZCiEwUsuQezZvwOJBGLP/h2Dl1wCGQoZ9m9+x9/e0M2kUZ93LgF0restKcv12Cd0JK6WvJ5qXaF86illHZaaMSGQV253nd0OYXAhTD1mmPSNl0u9/6frAge5JdaedYzpOWI+rccynag2lFoX0aNXHtz33A50l/FMC5dBfcRVxIW51Sr7WR5WT6n5NcqIxyXKzl22SFxF1/r8Os+5J87IySEz4xxmlJHkbIqiXz7wjpEkq+4tnwbgVSHEC8jtA32ZRfMrmQgGEQgGccP5UxH0uRGKJuB2CXhcCiJxDZomxw2Jogg0+NxwuxTcuGoB/B4X+gaGcftfX8fGrXvgUgSmNwchpcSdT23PeS9vryaziWAQsedfyBkWe/4FIBhEOK6iqcGLG1ctQDrW74dj+ME5HfjSybNybrdTNQ2RuIag14VbLlgAr2f0VjsIFHXLX85tenEVU4Ie3LRqAfxeF8IxNVlBE8lvOMe7hc+Jt/yxS4V8RvkUwaDu+KWsQ0URmBz04Ibz52fKc7/XOCd+jws97w3mjP9S/xBOmN2iO76iCDQFvZkMOyWHZJ7scmhsLk89pgWalJmfU49pwZa+QSxtPwTf/vTR8HvcCHhdCEXicP/jOdy46iQEsstCnXmUkjFFEZgyJv+BAvmn0rFMJ6oN49VFiimH0+XB0vZD8KWTZ6GtpRE79g5jcoMnp57g8yiZaYVjKvxaHIrPl2yICgYRiWvwe10QIoarz5qLQyYHkueRf3kN15zTkZmf0TKNrZuk+1iHAEaiCbgEcurwZh0TWB6aa7zMqZqGcExNHt/dPvjOPDPZuJlilN90HSO7fpDOiMc9fu6KWlaDLDT43Jmui4y6tauHzDjxHLbU8zWqPX6PCztDIznnFbsGQ5g22V/tRbMFqxrQr7FouqZRVRX7IxrWrO9FT/8QOlubsHZFB7wuDeue78dZi45AU9A7bsPe/lAcXet6ccWZc3DTn17NeYBG9m10na1Nuv9j/7hkFhkKwbv4+JxKVeN3vo2hkTi6snLedXY7gl4X/vTibtz51HZ0tjbh6uVz0dbSgF2DIShC4LHe3Thj/nQ0+Fzwul2ZnKZv6SmU5fRtel3rRufZvbIDTUEvIEevQhj7P719rdC07FwBSd8yyX1+lF4+vYuPT/at19iYN37YYB2GYyoaxqzDhKZh/0g8rzyf0uCBW6fPvlhCxexDJ+PK3/8zZ/xYQoXfo7992K95/couh644c05OLi87/WicOvfQvCwd3hzEnMMmI5LQ0LXuxaz/nYCAlLj015tyyrQpQU+mPlFqWZddF3FSOekkLNOJakOhuogMNhRV54zEVKxeMgundxyG6zZsGx13RQeaGrxQhIDf48qb1tplR0Nc+X24j5yFxJf/HV3rX8r87+rlc/GD+3uxceseLGxrztR1xqsHZ55dpEmMxHLr111nt+P2v2zDwIGYqccElofmGW/7qpqGobz67XmYpGk40LUGQOH8JjPwGgYOxHD95zsRV2XO/8fmrtA21FvWH50/v2AW9N5z9fK5AIB9w7GazoxTz2FLPV+j2hNXVRw8yZ93bhNXVfjctbm/lsKSLlyklE/p/Vgxr3JFVGDNmFuO1qzvBYTAKcdMK+q2ouzbke56ajuuXj5X9zY63l5NlSCCQTTfdhu8J30EcLvhPekjcF/81bxb67of3IoPwnGccsy0nNvtVp4wI9P10CnHTEP3g1vxfiiesx8Uk+VCt+mVegufU2/54z6vQ1HQdMstOflsuuUWwOChNKXc1hyJqbrluVE/oAlV6o6fUNkXI+UrdKw/ff503SzNa23CcDSB7ge35v1Plcgr08Kx8ss6p5aTTsIynag26NWVm2+7DSIYLLos9XtcOPfEGbhuw7bccdcX7s5rzcP/gufb34H47HJ0rX8pr9uLC5fMyqvrFLtMeuN1P7gVX/j4LNOPCSwPzTPe9g3r1m9fgvL5VXl16fEy8H7qi3aj3I23DcvpuqhQt3a1nhnH1s1KPF+j2hNP6J8nxxM8TwZMvgJdCPHfUsqPCSEOAMhewwKAlFIeZOb8JsLo6dONfjcafI1F3VaUfdvSxq17AABXnDkHbS2Nebfp8PZ/sppQFChTD8bBd92ZeWo2Al7dnB/WFMwb1uhzZ7oeamtpzIyX3S90MV1ZjHdrZym3fTr1NlF2+ZFP+P344Ec3YEp3N9yzj0Li9TfwwY9uQNPPfqI7vtfjwu1/2YbLz0iWqYVuLzUqz42uail1fKpvhY71gH6ZFvS5EfAa1zP0xi+3rHNqOekkLNOJaoNeXVkEgxCKAr9XFFWWprvwLDSuUbnc2HZc8u/fvJb3v7aWRlx+xpycuk6x5bvReNnHKbOOCSwPzTPe9jWsrwa8aNj+Rk5d2i/085vOwGFNQcP/35TqirbQNtRb1juf2o4vnTzLMAtGn296cxCQqOnMOLVuVur5GtUenicXZvZaaAAAKeUkk6drulA0ge4V83DczIMxKeDBgXAcm9/ah+FIAgMfRIq6FW3sLWwbt+7BvuEYblq1IO99pdz+78T+sqjy8nOiQEajiHj8CAiBsMcPVzx5m+kpx0zLNEI++cq72D0UQiwx+jTtztYmvDUwnPl7z/thdLY2YfdQCE0NXgR97pwsFspyoVs703+P1wVM+nOFogmsXjIL//nEm4bj2xW7/MglQyG4jpyVM8x15CzDWwIjMRUrTmjFtMl+CAFMm+zHihNadbd9Oidjcx6KJtDo9+RN26grIqPxS5XTX2WqP2oXr9xwrELHek3KTPZmtjTiQCSOBn9yu4dj+uXvcCT3Kfbp7GXPY2n7Ibj4E0cBGP9ZEdnLl90nbyiaQNDrLqr+wHrH+FimEzlfsqzT4G9oQDimwpfpi1wU7KbQ73HllJES+fXZ1UtmJcvd1LF/9ZJZ6BsYyZTJu4dCCA/shToS0j02vPXeMC74xbM5XWkU212K0Xh9WXV7M+vOLA/Lp3eeMzYL4WgcQa8bIYN6RCQahzq0Hw1Hfxi+m29BJKFCk6JgBnYPhSbU9Y5RxqJxLfP+YvYTp5zHTZRTuzoq9XyNak8omsDtq4/HzJbGzPHsrYFh086TnU5Iad6l+EKILVLKhaZNcAIWLVokN23apPs/TZNIaCo+CKt5feY2+Fz43bN9RfeBbnbfVk7tL6sOVGzlF8pumm5OVsyDW2q46v5tOdlxKwJX3duTk3O/R8G9z+3I9IGe3Ude19nt8LmTjX0uRWD98/2Z8YrJYsE+0IGC+dZ779oVHdiweWdJy0A5bJFdTVUh9+3D4CWXIvb8C/AuPh7Nt90KcfDBUFz5V2OU0q95qX2glzp+KfT7q+xAU4OHjejlqUh+x6szGJVbGmRelq5ePheP9e7GysWtiKW6Cxpbz7j8ty/mlN1TGryZfsxbJnnx1U9+GN0Pbi3pWREPbdqZ3yfvBMtslrMTUvXsZts1/YiSpz19185yFomczxb1BrONLetWL5mF5ccdkSmjx77WK5/Tw8f2J6333h+e14lIXMW1D4yW5WuXz0Fwx5sIHXVM3rHhiW3v4IlXBsatF+uVz3rjZdft66hMt3V2x26n7hXz0NHaPCYL8+B/5gkEFi2CnHpwXh3jh+d1IpHQ0HX/Sznb+qCAG5G4VlIf6KXkYrws6v1/ovN0sjLrVlWvN5R6vka1p8zz5NreobOY3YD+NoBbjP4vpTT8n9kKFQyhaAKalLjy9//M+VZwYVszbjh/PgBU7aqtUDSBK373Yt5y6V3VThVlqwqZUU6uWnYsVv7sv8cdduOqBRBI3l4WjiYQiqlobvRlno6+bziGG86fj3uf25Fz9XexWSy0XxT6n9HnSj8FmldGlsUW2dWGh7HvwtW5D6U56SM4+K47oehc0TAciRuW0WO//S6n3ExoWuYqkFA0Ab/XNeHG81KXm4pS9ZMJwLjcMsre5WfMgdet4IcPv5yfhc8cCe2DD9DY1orhvn7IRzZg0kVfBoINiMSTV2x9t8Q8a5pEKJbQzd54ZTbrHZaxRXbT2IBOJbBFvcFsY8u63379JNz86Ks5Zd9XTj0S5x1/OIJ+b6Z8dn/1a/ju73vyyshbLlgATSJzJfHY8nfdNz+mfww4f75uWX3jqgUAgMCYem6x55rZ44VjKlwi2R1endWdbZ3dYjK4sK0Z15/cguj3r0Twv36Tlz2jXF217Fi0TPJlMqmXAQATarco5xwuez+psyyW005U9XpDqedrVHvKPJetj50a5nfh4gLQCJuvwEJ9MQd9bkgpDQs3vYJw7C1sRhWYYiozTu0viypH0yQkgJ9/cVGmwXvj1j2ZPuUe/96paPC7sWNgBPc8sx3Tm4L47ddPytz6d88z2xHwuqAIAalpCPjc+LcfPQFVG/0yzZW6NfPOp7bnzDudRU1K3QxnZx8AIPNv7TS67bPQ52LjufOJYBCx51/IGRZ7/gWIYFB3/KDPjZZJ3rzs6jXolVNuuhUFjf5kg3kxDdvFVoLZb1xtGltuaZqGkUgcAZ9Hd3vP/FAjIA3qGc1TMHTNGoTXrIHniMOhfe0SIFVfCHhcgDB+VoRRDtPLV079odD+w65diKhWjC3r0s/7yfb/s3fvYVKUd97wv3dVd/VpOMzABPAAE9REAwyejWYBcUPi6vNIWMGo2d0I5nHzBnNaFXXJYJyJ6wlzWsnra7KYzbPxBMZgLo0JropuNJ5lADVqyDBRFGFmOHRXd1dX1f3+0V09fahqpufYh+/nuuaame6q6uquX/3qrrurfvf6LTtx2byZiHZ1p7/kvOALCOaMZ5FbJiuRSudsRbjn39ya04XzNY/T8qbd2t2HUCbPQuSX7hpouZTc6SI507H9UTkCfgVXn388ZkxOt2s/7hKDW7v7EGk5Bbj1doQCflx9/vG4Z8vO7BgsXrXMc8etSmTaE87xOreP4nBsW8IwLVgSCOW0TQ4Xi0FNdW23a5l9xG2eWleNpY7KPV+j2lPOOXg9Gu5P4QMpZfswL3PYJQwLtpSeNXCTKRuNkeLbawZyK473LXQ7suUxnL/dbuOp1npZNDrc4mv14lkAgJ6oga69Uax99C2sXjwLT7+5B1/97CcQT1m447G38uLRSFkI+BTY+3qgG971oN0ef79Xx8V3/mFAt+4N9Da9gb6verntrxZJXYd2+mn5VzScfpp3DfSUVVTGom3JbCRSFsJafi6Me+TNuGHlnUQOVjmxPdL11Wns2baNvpiBto3bcPX5x7tu72jChKq41yPVe/fDd/MtSKp+JPVUUamWiKZ6xnMiZXnG4WDbD17zGSkLMcP79YiIqklhruvaG3WtY74/ZqDtmb3Y+l9vp/Ne89RsPfOv/u1xrmWyEqniPOrUnJ7UoBXN17ZkNmzZPzC1005Ydd/rzLc1yrbTJd/WPvpWtuzPx8YHvWNwy0fY+n//lHdOtHn7h561zHf36QDgeo7mvP5A+jGiyRRiSWvAZeQchke73UhZCGrsw6gW5Z6vUe1JeuzLyZSFEPdlDHdB1qo4wgf9KnyqQPvSVpzc0gRVETi5pQntS1uhKgJtGzuRSFlF8zknrq929cKyJV7t6kXbhvxp3abpeHg7/mnezKK/C+d11q1jWf7y+CTDAAAgAElEQVR6dSxrzd52RfXNLb5u2rQDV5xzLFYvnoV7tuzMPnb2CVPQ8fB2RBOponi0ZPoA2btyJYx/uwnt5x9XFHMhrTgW25bMxt1Pvusa/wPZP4b6vga6PKpAioLG738f2llnAj4ftLPOROP3vw94lE2REuh4eHtR7LpVHRMCaFsyuyhWxTAdkcqJ7ZCmuh5bQryLqGbEDRNtG7fh1a5e3LNlJ9qXzsnb3qsXz8KGF3YhmkihY2nx8Vwd14CDpkAsaRbFeNuGTlgSru0AVaBkHA62/eA1nyVLvx4RUTUpzHVPv7mn6Hh90Rkz0PbQtvy8t7ETF316Bq4451jctGmHa050y6MTQn7c8PezXefreHg7rjjn2Lw2S9ywmG9rWCJloW1j/zH17BOm4MEXdmH14lmHjcGbNu3A8gUzcXJLE8b7JDqWfKqozRsJ+DzP0bKvP4B+jAOZL/bLjUXLo91uDV+1YBoNZZ6vUe2xbOm+Lw/gDpZ6MNxfIfztMC9vRCiKgCZUPLXjPdz8xbkYF/LjUDyF33fuxoVnzPC85XkgZQK8pmlpbnD9u/B1FEWgMaxh7aUn8ZZpKuIVX0c2hXHDxs7slSxOnG3t7sPkccGi6UOaCuHP3KJlmggCuOWqq9HQcgripp29VS83FuOGhdt+syP7Gs6ynBgeSvmhct4XyxlVJxEM4uCtt2FiRwd8xx0L8513cfDW29D44x+6Th/yiAm3juigX8WtT+zAVecdn73V7K4n3sYNF7YOy7qXE9uqoqAx4s/W7deTJkKaygFEa0hu2ZbN2z/EDRfOybsl+67/fgdPvrEHl80/BoAsOp5DAEdo6bsRvGI85Fdd5ysVh4NtP3jNd7jXIyKqJm65LuBX8nOfx/E+EvAhUqJMliLcl33HY2/ihgtbPdu4z7QtyrZZ1vx9q+uyqTa4lRBaf9fz6Noby7Zfd+2LIhJ0j7OW5gbcMr8ZqeuvAwDc2rYGkamnIm5YUARwyyPe52hur+81jVeJmMPFYjntdqpc5Z6vUe1hOdLShvVTkFL2Hn6qyqAnTRxMmLBsG3rSxLiQH+fOPRKGaeHZtkXQk2bRQKKFt/4tmj0VV5xzbHZ5Qb/qegvf3OmN6Nobzf790cF4tqaQ2+tUY70sGh0Jw8KKBTNx9glTsh2FT7+5B3rSxL8unoWvLToOP9n8TrbsSe4tfQ7nNtFwwIcJf3obPtOAFY0h1DwZsQ/2IDxpIhTFV1T7VhXA3kNG0bKc8gBDKT/kNe/7vXpeY3Ckyxmx3u/IkbqOSNt3kJzQCFVRkGyZiUjbd7xLuJQRT3rSxPTJkbzHpk+OlCybYtk24jmDiJbq5Pba77xiUUBk6z0qQkBUx81ZdBi5A8/+7tqF2Nbdh8e2foBYwsRTb+zB2SekT4jTdW4j2N2nozGi9dcQzfwWAoglTM/2gvMahe0ApzzQpAYtW0t3d5+ed3u0ooh0W8QobyA5t3aHVzkilpQjomqS17bLXC2uCIGQX4HUdYTCYchYDKFw2LMkXMKwsn+7PeecAwb8SraNrSdNLDjhYzgUT3mW5TItGzOaI/jKwmPRG01mn889x4wlDIQ0H2QyiYTiz9ZKH0gbdbDtWrf5gKENQFnPnIG+nS9Mfv7Mzux52ubtH2Lz9g+xaPZUfOPzn/QuBRg30NAyHfE1a2BLIDJlMuLJFEKaD3HDLHmOBniXO8ydJmFY6Ikm89q8Hx2MI+BLb/9Y0oQi0iUHNJ9asp/EbflU+aSuI7z8MqhHTAOEgHrENISXX8YSLnVET5qe/U0sRwoI6XY/fA0oNbqwtG1Yto2EKZFI2Vizsb8WWPvSVrzzwQH83z/sKlk7rHmcVlQbqGNZKyaE/dgfSxUt86kdH+CpN/fie8taYZg22susK0ZjriJGdTdt2zW+QpqCZMrOTielxK9feQ9fOOUo+FUF1z2wNW/6Ta/8Feu37Mz+r/kE7nj0zWxt/olhP/brqaI6eX5V4Lr7t7rG7nDXQD/c6w23oax/hauM2LUs7NfNotidGPbBpxZfnVLO9F77xcSIHz6XTnHLttHnMn1jxO/aiV7O9DUcR2NlVD60UrELlMi9fgUv/HkfWqc3FT2nqQIbXuzG4lOOzsu5bUtmI6yp6Y70MuqMDqQ2qfc4LG97jr3ihbE8ZBURu473jzy67GUf+f5fB7NKVP0qot0wHLzzmB9yX0+6lOGLL0E7/TQ0rVsHMXkS+lzav43h9KCfbsty2sy/fvmvOLf1iLxa5+1LW9HZ3YtPTptQVAPdycurF8/C45278YVTjsavX/kruvfFis4x2xcfD79PxfUPFddf98rHg83hldAmH4KKi12vcZ7+9MEBtE5vxJqN29A8TsM3zz0eSdPGY6+/7xpHmzxio2PpHASefQqJU8/Emkff8WwbDKS2uW1LxFMm4ka6f8Stv6NtyWwEfAp8qkBDwF9WjXU6rDFvN9imCdnbi96VV+bkxjshmpqg+PhFSD0o97w6o2528rrsQLejUei+AGwJXHf/63nflJ7c0oTbLjkRn735SZzc0oS1l56U962p8428BHDNva+5zvvAH3cVfWNz8Zkt6YmkxDX3Fb9m4etQxamIBlk0kcIql/i55eITcUDvv/KgqSEA6733IH+zCQ1X/B8kFB9Cmg+6YeGBP+7CT5/6c9H8ew8m8KWfPJeNY7fXuf3SkyAAz6tPhnIF91hf7aInTVztsk/XwL5Z0bF72yUnun6bHU2kXHPpFz89o2j6wSy7nOnLiY0ajqOxMuYnE0DpmNlzIIE7Hnur6LnVX5iFC3/4LE5uacJV5x2PL/3kuexz11/wKUwMa/CpArZE/1Xqh8lxsaTp2vZw4ssr/pzXLzcWeVfOkFRE7DrYgU5lqIh2w3Dwyom3XzIX+j/+Q/5AeWediUn3rAfCEc+855YTEykLV9/7Gq4673jXY8FV5x2Pnz+zE5fNn4mPf6wB7/fquPvJd7N3WDrT3PHYW7jtkhMhhHDN89df8Cks+/H/5D1WKp8Ptj3iNV+5rz9GKi52vT7P2y6aA/uB+4AFC6EedRR6o0nc/MgbeLWrF4tmT83eaRY3zOy52y+/dpZrjN0yvxmpO9bCf9XVaPj4dMQNEyGtv3PbWYfCO9iaxwWKBvjMbWd4vd71F3wKADCpIeDaT8I2w6CNebvBPngQPZd/pTg3/sfPoIwfPxqrR2Os3PPkjLrZ0SvqiDdaRDiMUObv3LqlP39mJ558Y0/2QFBY78u2JQwzfft10O9e5ysc8GH9lp15HZSqIrB8wTGAxKBrivKARIB3TaqGYLo2o0MIIHHUkQh84+tIpGwoAkgcOAQ1EsHyBcfg4jNbcDBu4Ceb07V6G4I+NAQbsGj21Ow+4LZvhDJ1Hp11KZRbBiB9a2wMMhxO3/YVDkOUqAPtVbpotMoZDaWGOx1eufXUwgEfxgd9mDwuACGAyeMCGB/0uU4fDvjQPE7Llsbq2hvFL57dWXLZ5axLUFOx8ITmojEzBjtWBlWfUjHz8Y81uD43bUK6pdE8TsPUiSH8zw2Lsrcy60kTfp+AafV3nqsKEE9Z2dvzA/70nUW5x/3cGqO5J9iJlAXblgMahyWoqemyc4dpT7DdQUTVQtp2tq2Z2+b0yomhgB/JKVPzHlemTkNSC8JO9ZfcUgUgIRFNpMuyxFPpx7KvCwkJ4N+/fCqEyzmek/9vXNqKaMKElBIX3/mHvMHYnBzdPE6DEAIhTcXV5x+Pe7bszBsD6MjGcNH7KDxPzc3ZAb/i+t6dMjNeud3rMzviMK9P7oKamtdG/ehgHFIC4XAA8Uu+lN4OpsSRTf21x52yLqoi8OyaRVh2xgwsX3AM4oaF5nFa3vK3dvehYeap0Du+ByUSBoSAhMhEZvrqcydGPzwQh7OpU5YNv6//vMyJn9x2hjOeVuHrHdEYRuZ0ELGkmf3yn2Voq59oaMDEdeugBgMQDQ2Q0SisRJLlW+oIa6CXVpejmtmmiVjCRF/MwNpH38L8js2447G38NW/PQ4rFsyEnjQB5Ne8c259iqcsxA0L0US6Plkup7a02+Pv9+ro041s/bHC553XcV3fzC1RV9/7Gua1b8bV976GPt2AzZFw607cI77iSRPRRAq7+3Ts7tMRS5iQAPbHDNz/fBf26ykk/EHEDQs3PtSJa+59DYDAt879ZDbm3+/Vs/tALGG67hul4jSXtG3Y+3rQs3wFdn/8GPQsXwF7Xw+kbR9+5jGSGMS+SQNXKnbdGKaFhbOm4foHtmJe+2Zc/8BWLJw1DYZZvD2SKQtf/ewncMdjOTH72U8gmXLfdl55WvdYl5THuqRc1oVxVHtkZqwUt+0aS5iex/VY0sQPvnQSvvrZT+CFd/dif8zAqvtex7z2zVh13+s4FLfwwrt7Ma99M6659zVEExbuf74L89o3477nu9AXSxUd941M3fRFs6fiq397XDbmryl4vnBdcsdhiWWuRCvVnmC7g4iqRak2p9cxOZZIYfx3b0Bo8WIAQHDxYvhuuhn79RSuyeS9a+59DbphYe/BZDZ3p3NtCjc+1JnN09fc+xrmd2zG+7163mstmj0VX/3sJ7LLu+7+17E/lsKKBTOL1uejg/G8adc+mm57L5o9NTtNNGlm/3ceyz1PLczZbq+1YsFM7Hc5tuTmdq/PzG1MJbZtSpO2jWQylW2jtv+qE4DA9369Ix1P929Fn57C/c93ZWui55o7vRHRhInr7u+Pv69+9hNFcdC1N4pVj7yDA4n0ed6q+15HXywF07bRpxvZGL3p1zsACLT/qhNrH30L+2Mp2LbMi5/c9fBap919Ot7v1XP2CbYPaoU0TSiQ6Ln8K+l8evlXoEBCmu7nSFR7yj1nrzd12YGesIAD8RTWbNyGV7t6YdkSr3b14qZNO3DRGTPgUwVObmlCx7LWvDISB/QUogkTsaSJDS/swurFs3BySxNUJTP90laENBUdy1rzHl+9eBbufvJdtG3ohCpQ9Hzu67iub8pC24bOvHVt29CJhEfnENUuoQi0LZmdFz9tS2ZDCAFVEYgEfAhrKh58YRekBHTDwtknTEHHw9sRS6Zj95/mzcSrXb3oeHg7dMPCsjNmQFEE7n7y3ew+8OALu4r3jU/PKBmnuaSup+tKPvc8YJownnsevStXQur64WceI0F/8b57uH2TBs4zdj2uaDUtiTUb8/Pemo2dMK3iBrplS3Q8vD1v2o6Ht+dd4ZXLpwq0L83f1u1LW+FT3dcl5bEuKZd1YRzVHqnr8ClAx9LiY/uDL+xCNJEqag+0L52DB1/YhTnTG9Hx8Hac8vFJRW2ONRs7ccrHJ+X9f/YJU2DZEmefMKUo5to2dMKSQMfSObjinGNx06Yd7s8XxF/bktn4xbM7s+2UB/+467DtCbY7iKhalGpzBv2qR+7uRjxhYPw1VwE+H7R/XY2DqeK2RCxpot2lffFP82YW5em7n3w3r51zxTnHFi2vbWMnLjpjRtH6KEIUTXvTph1YvmBmdpoNL+zCFecc69q2cM3ZGztx0afzX+uiT89Am8uxJTe3e7VjJoT9bNuUSeo6rEPR7Lb9p3kzi7bzmo3bcPYJU3DPlp2ubYkNBedkHQ9vz4uD1Ytn4Z4tO/Ni02lTJIziuMidpm1jetvnxk/uevzi2Z2ubfdIwIe7n3yX7YNalEik65/n5dMrgURirNeMRkm55+z1pi6vww8F/Tgi4He95T8STH8kt196Ul4t0qCmYlpjCAKAEALrt+xE194Y2pbMwviQlr3VDwAimorbLz0JQb+Kjw7GYUvgxgtbcSiRgt+nIOIsP+cWu1K3SbMkADmCfhVbP+rFbZecmC0DsK27D2cc1wwA0HwWXtnZi/VbdmL5gmMQ0nwQyLndDulKQih4DAKYc9QE/Oj3byMSTJchyrW1uw+RgA+KEHm3iDq3t2r+/NgV4TCMF1/KW4bx4ksQ4fzbP4HKKROgKAKNYQ1rLz1pzNelFgX9KkQYebGrKgIBj5Ovcm4fK7eEi+ZTkUwl89blgG6gqUFznb6cdWEc1R4RDsMPYKJPxXe+MAtTJ4YQNywcjBvo3hdD8/ggeg4l8e9fPgXxnBItX54/E4Zp444vnYSAR9m3cSE/fvm1s/DzZ3ZCEcDUiSE8d8PnoBsmfvzlU7Brbwyv7OzBKTMnZUu1TIhoCGo2/v3Lp2ZLbG3e/mG6LIGmIuhXsm2QDw/EAUis+ftW7NoXxcSIPy+/L5o9FcsXzOwv65KJVbY7iKhalGpzCkVgYsSfV5bwrv9Oly9cPu+zgAAmvv0OQpqKsERRqY3xIS1b+iLkVxDw+xDK5MvcUitzjpqAz889AuNCftx2yYkIZkoeep1r3nbxXIQCvvTYF5oK4TFtS3NDdnkLPzUFRzSG8OyaRXltC2nb2ZydW9pr174owpqabY/krrPzWbyyswenHjMJQU1FNJFCSFORTNmYGPYXtWMAsG1TrmAQ4Ugku22mTgy5HrudMmsQwJ2XnYq4kS4ZG/ApWL9lZ9F2deLAiefcUj+5Jdu82seFZd2cvwFkl3X1+cejpbkBew7EsfoLszB1QgiJlAVFALc8siM7XeFyDqdSzvvInWhoQPDvzkPT3f8flAkTYB84AP3hTSzhUkcO199U7+qyAz2eNAEB11GlnW9Pg3YKipL+eGxbImVbSJkSyZQN3ei/rcG204OJ5o6q/Xjnblz06Rn4+TN/LhpFOzvS+qlHI+RXEfSrhx2x2rmVLreQv3PbHGsR1RfDtHDctAlYdd/reaMiG6YFW6ZjdW5LEzqWzoGeNGGYNvyqghULZmJ3n44JYQ2xZApA/u2YjRENn597BCaPDyCWMLFiwcy8Ov5OvLnFa9uS2bjriR3Ye8jIxi50Hdrpp+UPQHL6aem6lDkH4EobsZ21+0aOaVmIJa2iEb1VBdBcRnV3bh8rzHvxpIlIwQAmTgmXwnyeTFkIacXLTlkWAn5f0X6UsiwEXNZF91gXPWm6DqbCOKotlmniQFLClhJCCFz585eL2g2PvPpe0fG+fWkrNJ9ALGnBtJKuMdS1N4o7HnsLa5bMhuZTitoTu/ZFcc7sqVizcRu2dvdhxYKZWHzK0Xn70erFswAAPVED7/fqCAd8CPpVfP0/X3YdAMhZD6cMTO46O/k3kWK7g4gqn7RtyEPRkm3OZMrG2keLB0LUe/cjGQyjbeM2XH3+8RgX9GfbEs3jtGxJldzcW5ijn3pjD645/wQYlsT1D2wtyv9ubZO+WBJtG7ah/QsnQKxZDfzduVA+u8h12o8OxtH+qx3Z1/rCKUdhok8iHApl37+9rwe6kW67Fx6HOpa2YmLEj76YgV+//FcsPuUorH30rZz1nINNr7yH9VueLzpPbQxrUITIy/ls2wycbVmwk0kkVA0rFszE+SceWRQ/QPrYHUua6ePxr3fkbX8hpOt2bV86B35VQdfeaF5HdmHJtoRH+/ijg/HsNPG4Aahq3jF/8/YP0RM1igZAv/3iuTB7erD3kJH3XgfaPqi08z4qJg0D4fPPQ+8V/wzjxZegnX4amu68E9IwIILBsV49GgWl+puCfub+uizhIhQBKeF+y78lkTAsJJT+TpFEKt15bkugbWMn7n7yXaxePMv1FuqbNu3A2SdMwYN/3IWLzpjh+bxzq9NAbpNmSQBylCprYdsy24l++jGT04PdaioSqXSZlrCmYkOmtEvuLXjjQ368+Od9OBhP4fRjJuPBF3bhotOnu8abW7zm3QqYiV0RDqNp3TpoZ52ZvjX2rDPRtG5d0RXoLBNQPwzTPXYN073MSjm3j5VbwiXlsS4pj3UJaapryZcQr8atCwlboG1jJwzL9mw3nH3ClKLj/ZqN6VqnHQ9vz7YbCm/bd267bs+U2SpsLxSWfnEr7XLTph244pxj88rFCQHX/cevimx7YvmCma5lYBIpi+0OAgB8+obflf1DNJqkruPQ+vVoXHt7QZvzzmyb0y2ftV/wSajjGtCWya/3bNmZns6j1IZX7j37hCmAEK5tCreyLB0Pb4dfVdPT/PpN+L/1bWDBQiQMy6Mdg/zzx43b8s5Rs+Vr/u0mXHT69OKcvrET8UwZj/R7KCwlti1bOsztPJWGQNeREOm7DJadMaOoFJBz7G5fOgc+VRRtO2f7L3PpT1izcVv2vM2rZFv70lZIj/axcy7Yfv5xMO++C0E7VbyPLJ2Dp9/ck1Oqdg6CmorQuDDaL/jkoNoHPO+rAoaB3isLSrhceSVgGIefl2pCOWVU61HVfIUghDgXwI8AqAB+JqW8ZbDLchK82+3JkaAPUiI7sjSAvFuStnb3ZTtlblza6rqMluYGrL/reSxfcIzn8263TOVOk/uaLAlAjnJKSdz4UCduuLAVAZ8KIYAbNr6RvmV1wTG4/dKToIh0x+Njr72PH/3+bTzTtghCIF3+Zf5M3LLgY2j4ePo2wtBhbusvvBVQCAFl8iRMumc9RDicvgooHIZQ8r+zY5mA+lHuiN5Bv4pbn9iBq847Pnvb6V1PvI0bLmwd8rLLnV5VFDRG/Hm3soU0FapSl99B1x0nXqZOCHm2G1oCDa7PNQR9ee0GJ54TKSvvFminpFbh/ONC/rzlOu2HwumObArjho2d2Lz9Q6iKKLn/NKr9t/R75V9FsN1BRJVPhMOI/vBHsN55FxM7OuA77liY774LMWlSts3pnEc55TPjhgVt3x6ojf35dPP2D3Hjhf3ndYW51iv3tjQ3QAj3czmvtkZDplzo1u4+NLScAigCIem+jKkTQnmv5ZTqyn3/xosvAaaJxjt/XHI9Sr2Hwv/ZFh86EYkgLNLb1imnmcs5dttSQhHCc/t7zXtEYxhC9Jda0XsPQAmquOHC1mw7VXgtd2IIt8xvRuq730H00Ucx/htfRyNEtvxb194ontz+Ic4+YQoum38MEikLIb8CRVEgx41DYzKZtz+FBtg+4Hlf5RMNDe4lsVjCpW6Ue55cb6riUxBCqADWAVgE4D0ALwkhHpFSvjGY5ZmWBcOUeGr1OTBtQMr0FYbxpIm4YUFKCZ8qoPn6azzbmXl/9a15aB4fRNywEE14lBgwTDx2zdlFt/0vmj0VV5xzLIQA7r/yM0im0mU3cm+nduqb6Ukz3WHp76+TTlSqlASA7Jc/EsDeQ+lbAvfHDEyMaHnThjN1Fw8lUtj23oFsOZfxIX96GsOCb1JTZpkSEhLRhAmfKlxfP5pIYdHsqeiJGtlb+ISiZA+2XgddlieqH3rSxFOrz4FhymwntOYTnmVQ9KSJlZ/7BMKaD0IAUyYEsfJzn3CdvtwSK3rSxMPfnoew5suui26YntMD/WMHeP1PtcuJl4Rh4tk1i7InpgnDQiBTVzYc8OF31y6E3ydgWsieVBqmhV99ax4mjwtm681qPgVHNIZw/eJZuO6CWdl6uqZl4aFvzcPUCSF07Y1mY3JL22ezOdEr1v/yUfqW7Ye/PQ8TwxrihoUbLmxFNGHioRd24fuP/wkntzQhbljpwaZLLMt5LZYiIqKxJG07ewFG4YUYznMIhzHxjTcRCgWgJ1NQhIDRcgwUy4bfspC0BUIBH5IpE5CZNq2UUI84AnrSxH//6znwqQoShgUJid9duzCbHx+9ZgGCfhWmJSEE8LtrF+L9Xh3jw/7s+Fd60kRQU/PmC2kqDuipkm2TP9ywCHHDgi0AM1OG8ffXnYOQpuKD/XH84a2PcOYnmiEE8MuvnYWn39yDA3oSj69aCCkl9JSVPX+dsLUTyX+9HoYex29XLURD0Jddrw/64kimLPz62/MRS5p4pm1RXv3tFQtmIppI4Q83fA4H9CT8avqim9+uWgjDtKAl4hCRCGQsBoTDUNR0R6dlWUgYFkJBP+KJFAJ+BcmUnf0/qKlQ1eHpFK3WmtmWbSORafOmLAu/u3Zhtm3gxIqU6TvfNZ/IxlAiZ9vqmb4Jtzg6lEjBpwi0NDek+yvGNaT3CymhKiJTR939vE1PmkjdsRbhm25C4Ps/gBTp9rhPFfj6f76MSQ1atk9id5+O5nGBdOd5Zr9TwmGEdB3CH0akjPZBJZ73VWt8jRQZjWLKO3+CkkhANDRARqOwg0HIaBRi/PixXj0aBeWeV9cbIWXldwMIIc4E8F0p5ecz/18PAFLKm73mOfXUU+XLL79c9LhpmtgftzA+pCJu2NAzt8zl1oqLJlOIBPx4ascHeOrNvbj9khNh2RIJ08Z3H9qWnfZ7y1phSxTVIn28czcWn3I0Ort78clpE3DTph3ZWnr5rzUHE6SB/Slg07aPiuqbpWtLv43pkyNFNU9ZL2zUjdoH7RW7QH/8FtaRHh/qb6RKpFfWtNONAp8q0iVepISUwCt/6UHbxm3ZGAv4FKiKgKoI/GVvFNMmhtDZ3YcTjpyIu554G3sPGXlxHdIUXHPv60Uxf96JRyISUNEQ8A84LlkLb1RUdOxODKnwudQdL2f6spdt29gfSxVPH/HD53JVebnT07Aalfg9XOweiFtoKzjW/+mDA2id3lQUF53dvWjbuM21Xrnz/NzpjTAsmdcmaF/aik2v/BXrt+zM/v/Bfh3TJoawZuM2NI/T8M1zj0fStIvmiyVTaMh0eidSxc93dveidWoEE30S6rhxEIrC/Dvyxjx2c71/5NFlL/vCr/ys7Hn+eOPny56HKs6Ytxuc2t69K1f21+Fdtw7K5EkAAHtfD6L33ovUpV/GmkffcW2ThjUVG1/sRve+GL762U/gsdffd60R7lMFNr7YnffcigUz8cVPz0AiZefl8Ju/OBfJnPPBdJ4/KjtORe46uM3fvnQOOrv78MlpE7LTWLYsOh8tPB7krucXTjmq6PjRsXQOfKpSUIc9/VonzWiCYdm48VfbPY9hC09oxsJZ04qOV8Fnn8SB/+drmc//TohJkyAB7NdTaMt5z8XrOwcTw/4hd6IP4jg15rEL5LdL//EzM3DctAnY9MpfXcdGy90Obv0Ft6Ym+c4AACAASURBVHxxLlKWzGuDtC9tRdCv4IE/7sp+5s45nU8RiKcs3Pir7a7La1/aiol+iYQNJCxRtM1DmoKDcTM/vpa1ojHsh/TYJwvvMPZSae2OSlsfVEC7wTZNyN5e9K68Mmc73wnR1ATF5ZyKas8gz3vr5sShWjrQlwI4V0r5lcz//wjgDCnllV7zeCWGaCKFVfe9jtsuORF9MQM3P/KG6yBbq+57HTd/cS4+f+tT+P115+CA7j7tjRfOQUhTEdJ8ed/on9zShKvOOx4/f2YnLps/E1MnhnDNva8VzX/roqNg/NtNCNy+Fqse3Fb0/FXnHQ8AuOOx4sFv1l56Eq8KGz0V0SCLJlJ44I+7cPYJU7K35T/95h588dMzstPYEnCO+bmxPiGsIW6YiCbMvAFhrr/gU9B86WQY9KdPNs4+YQrueOyt7OAxTize8dhbuO2SEwHANeZvv/Sksq5EAPjN/yiomNhddd/rrvnW7dvscqYvtV8MddmDmZ6G1ZifTHht/5u/OBfXP7DV9fHP3/oUfvm1s1yP3Td/cS4OxlOubYrCAbuc9sirXb3Z5RVeGRb0qwhpKvpi6fqUXu2a5L98G/bejzDpnvVQMncFMf+OqDGP3VzsQKcyjHm7wY5G0bN8Rf7AoGediUn3rAcA9CxfgcAtt+G6Z/a65tE7HnsL11/wKRhm+h5ip03rlpOd6XKf++XXzkLz+CCuuz8/92/4xt/k5VivPH/VecdD8yn4/bYPitomuW3s5vFBz3PMwuOBs56aT3Gd/voLPoVlP/6fvMdKHW9yjy+/u3ah6/Hstovm4MAnjuv//Nf/B+K+AK65v3hatwEnIyGtaNuWQ0+auNrl/LnEOfCYxy6Q32544vpzsOq+1z3jL7ct4RVPN144Bwfjqbw4+tycaTBMuyhGJoS1vLh17oA/sikMPWlCPP8H2Md9EnLS5KL4LoyL3Mdvv2Qu9H/8B9d9UimjvEcltTsGEV8jbczbDfbBg+i5/CvF2/k/fgaFV6DXhXLPqzPq5uShWnpf3TZIUc+/EOIKAFcAwPTp010X5NT0CQd8CGne9X2c2qMA0BD0IeJRC6ipIQAhgHntm/MGrHNqyG3e/iE2b/8Qf7jhc+61U6edgoObNqHx393r1uXWli58jvXCasdAYhdIx+/6LTvx06f+nH1MVQSWLzjGdfrcWBcCiAR8mDwu//nCurvrt+zEZfOPKYo/pyai06Bwi/nBDKrIMgHVrZzYHak65eXuFyNdM52qw1Bjt7A+ee7jgHfN3HEhPxqC7vMW1qLNfW1neZYts7XTVUVkx68Iaf11dQuXGw74cGDTJsDnyxvMmfm3Og00dokq0UDiN1vbO4fx4kvZ/GW8+BImtUzH1v96O2+a3PZqbvu2VA1wZ7rCmudutc2PaAwPuDY6ANe2SW4b22mbD+R4UPh+vN5H7mOljje5xxev41k4HMCBzP/Giy9BRCIIedTVLlzf0DBcYFBpNbMH0244XA363M/ea5qmhgD+9x1bso85cVQ4nVMXPXcZm7d/iCff2INn1yzCgWNmAgCmde8CFPft6NXmCQX82F9inxyoSmp3VFp8jaSBxi5roFO559X1plruPX8PQO6lM0cB2F04kZTybinlqVLKU5ubm10X5NT00ZMmdvfpmDu9Me9557m50xtxKJ4CAEQT3tPu7tNxKJ5yfa5rbzT7v9f8sQ/2pF+jq9tzGV17o67PJQyOWF0rBhK7QH/85nJi1vmJJvr/zo11J45z49KJYefHibXc3850zmN60szWsCtcD8Zk/RmO2B3q9CO57MFMT9VhqLHrdex32g5ex+5D8ZRnm6AwP+e+ttfydvfp2Tzv2a7RkwAA7fTT0nWDqaoNNHaJKtFA4lfqOrTTT8t7zMlfznOlzp2c3Jh7HlUqhxY+17U3mh3rKldhjvVaZtfeaMk87/wudY7p1l4vtdzdfXrRY6WON7nHMK/jmXPsADKffyyGeOLw571zpzcinkhhqCrtfGMw7Qbn71JtgoEc590ec4sRt7gt3JaxD/Z4T+fR5oknU577ZLWqtPgaSQONXRmNum/naNRjDqo1PO8trVo60F8CcJwQ4uNCCA3AxQAeGcyCgj6B9qWt0HwC40N+tC2ZjZNbmqAqAie3NKFjaSv+sjeK9qWt+H3n7vRzAhgf8uOGv8+ftm3JbEQCPvy+c3fRctqXtuLpN/dk/3ebv2PpHIRCGrSzzkTqhz9A+xdOKFr+L57diaff3IP2pa358y5rRdBfe9+OUmlO/BbGmuYT0HwCfp+AIgCfKrJxLDLxC0iMD/nz4tKJ4UjAh7Cm4uk392D14ll4+s092fg7uaUp+1i6Np6KoF9FxzLGJA2cV+wGfe53fJUzfdnL1lT36T2uOCl3eqotQZ9AR8H2X714Fl75S49rXLzylx6oinA9djvPhzX1sO2G9mx7ZA5ObmnCL57dWTRP25LZGB/yQ1UEIgEfGoI+l+XOgb3hAWhnnYmmdevKvlqMiGi0iXAYTevWQTvrTMDny8tfznPyN5vQfv5xRbnZacM6bV4ndzpt3MLzPme63OeefnMPFIGiHD4+5Md3L5yTN52TowvXYXzIXzS/85zzW8m00Q93POj4+1nZ9XQ7fjjvozD3O8ebwnNQ51jkvOffd+52PV5hy1M5n/+dQDiMoKaio+A9F63v0jnD0kaq1vON3Hbptu6+7OdTGH+FbQm347zbts2N78JzOkjpur1zt2VoXBiqUhzf/e2O4s88pPk898lqVa3xNaLCYTStu7NgO6f3faoPPO8trSpqoAOAEOI8AD8EoAJYL6W8qdT0hxvYI2FKBDUVhmlnR7qOJ00EMvW4fKqA5kuPlB3yq7ClDcOS/dMaFhSRriMT9KtIptIjqDvPqQpg2c5yUwhqPhim3T9N0kQQFoTfD+g6RCQCO5lEQvFnlyFEetkJw8qObl4J9cLqVEXU1AP649cZwV3L6SR06p8rioKEYcHvE7Ds9GNSAn7YSNoCoYAvG8NAOo4DPiUd75kYUxSBgD89ArwTkyFNhZoZPKKSathRSRUbu0GfcB3kczDTl71s20bCsPqn19SSA4KWOz0NmzGvBwmk4ytpSoQy29/Jk06bwYkLv0/AtAraAlb/fD41nZODfgXJnPZH4bxOjCWM/hwbDviQSFl57RAh0rlbQMAwrWxtOztnuUFhQ/X7IXU93fnEuB0tFRG7DtZApzJURLtB2nY2bxXmL+c5hMOIGyZCAX9/bk7ZUISEHzLb5k0aJmyZ7hiI5+RsnyrgU9Nt5lDBc5pPwJaAaeW3uS27IMcWHAdCObk7Zdl58+e2p+OZaUwrfX6Yez7qyz2WJE0E7RQQDGbnTRacvwbtFKSm5beDMusRypzv2nb6WBRPphDwKUiYMu89GykLpp3fjlLicYhIBDIWA8JhKJlBQS3LSi876Ec8kcqepzr/BzV1yAOIOso836iI2AXy26Upy0Kq4PPOjQfNJ2Bkps09zjvbMZW7/TLHflWkYzP3nM45nzNMG5adH3eiYF+SEOn1svJjJpmy4VMAM9OPkfuZl9onq1WFnc9WRLvBNs10/1RDQ/rK83CYA4jWmUGc99ZNJ1DV7AlSyscAPDYcy/L5fGjIvHOf1h8IkaBT8zznsUxtLgUqfDntgMKBEp3ao27PRYJaZprC18rUhhuXLkqthkKIuCyjv06Ykvc/1afc+C01gGFuHOfNn/ntNtinM08kZ94Gl/0CqKwadlQdBhq7g5m+7GUrSjamR2J6qi0+nw++gviKZOMhPy6cdJjNsf78+RxhrTjPBgpeo6HgNcIl2hpBzS2n978m61cSUTURipLNW4X5K/c55zwrm5sD/bnVyYqhQH8udDuWF+bavHztkcNzHyuczzk+qIpSNH/haxV2SkQKjyU554z9xwL3c8rCdpAzff45qFYwbfq53GNI9r1mzlHFuJwBlACoqopIKH1i7AwU6hwjhzpwaKFqPd/IbZcGfL6c43t+rDj/Ox9/2GU75PVX5HwGTlgX90sUty9QsC8JAAHFl11G9rUy+08gM3/uZ15qn6xW1RpfI0nx+YDMgKGCA4fWJZ73eqvurwyJiIiIiIiIiIiIiEYIv2YjIiIiIqIh+/QNvyt7HpZ9ISIiIqJKxyvQiYiIiIiIiIiIiIhc8Ap0IiIiIiLK89DPvlL2PIMZeJRXrRMRERFRpWMHOhERERERVY3BdLqPltHo3OeXDkRERESjS0gpx3odRoQQYi+AXYeZbDKAfaOwOqOp1t5TpbyffVLKc0fjhQYYu0DlfDaVip9PGmN37NTL+wRG7r2OSvzWWOxyHYfHUNeRsVt56v0zGOj7r8R2w0io1Xio5/dVibFbi9ujFt8TMPbvi+2GylLv7x+owHbDWKvZDvSBEEK8LKU8dazXYzjV2nuqtfcznPjZlMbPp3LVy7apl/cJ1M97rYb3yXUcHtWwjuWotfczGPX+GdT7+y9Uq58H31dlqdb1LqUW3xNQu+9rsOr986j39w/wM3DDQUSJiIiIiIiIiIiIiFywA52IiIiIiIiIiIiIyEW9d6DfPdYrMAJq7T3V2vsZTvxsSuPnU7nqZdvUy/sE6ue9VsP75DoOj2pYx3LU2vsZjHr/DOr9/Req1c+D76uyVOt6l1KL7wmo3fc1WPX+edT7+wf4GRSp6xroRERERERERERERERe6v0KdCIiIiIiIiIiIiIiV+xAJyIiIiIiIiIiIiJywQ50IiIiIiIiIiIiIiIX7EAnIiIiIiIiIiIiInLBDnQiIiIiIiIiIiIiIhfsQCciIiIiIiIiIiIicsEOdCIiIiIiIiIiIiIiF+xAJyIiIiIiIiIiIiJywQ50IiIiIiIiIiIiIiIX7EAnIiIiIiIiIiIiInLBDnQiIiIiIiIiIiIiIhfsQCciIiIiIiIiIiIicsEOdCIiIiIiIiIiIiIiF+xAJyIiIiIiIiIiIiJyUbMd6Oeee64EwB/+DNfPqGHs8meYf0YNY5c/I/AzKhi7/BmBn1HB2OXPCPyMGsYvf4b5Z9QwdvkzAj+jgrHLnxH4qRs124G+b9++sV4FokFh7FK1YuxStWLsUrVi7FI1Y/xStWLsUrVi7BINXs12oBMRERERERERERERDQU70ImIiIiIiIiIiIiIXLADnYiIiIiIiIiIiIjIBTvQiYiIiIiIiIiIiIhcsAOdiIiIiIiIiIiIiMhFRXSgCyG6hBDbhBCvCyFednleCCF+LIR4VwjRKYQ4eSzWsxy2LaEnTdgy89uWY71KVCMYW1QvGOtUKRiLVK0Yu0REY4+5mIiqBfOVN99Yr0COhVLKfR7P/R2A4zI/ZwD4fzO/K5JtS/TpBto2dGJrdx/mTm9Ex7JWNIY1KIoY69WjKsbYonrBWKdKwVikasXYJSIae8zFRFQtmK9Kq4gr0AdgMYBfyLQ/ApgohJg21ivlJZGy0LahE6929cKyJV7t6kXbhk4kUtZYrxpVOcYW1QvGOlUKxiJVK8YuEdHYYy4momrBfFVapXSgSwC/F0K8IoS4wuX5IwH8Nef/9zKP5RFCXCGEeFkI8fLevXtHaFUPL6ip2Nrdl/fY1u4+BDV1jNaIKt1AY5exRZVmpPIuY51GGvMuVSvGLlWzSjlfIyrXYGOXuZjGGvMuDRTzVWmV0oH+GSnlyUiXalkphJhf8LzbvQJFhXiklHdLKU+VUp7a3Nw8Eus5IAnDwtzpjXmPzZ3eiITBb23I3UBjl7FFlWak8i5jnUYa8y5VK8YuVbNKOV8jKtdgY5e5mMYa8y4NFPNVaRXRgS6l3J35/RGAhwGcXjDJewCOzvn/KAC7R2ftyhf0q+hY1oqTW5qgKgIntzShY1krgn5+a0NDw9iiesFYp0rBWKRqxdglIhp7zMVEVC2Yr0ob80FEhRARAIqU8lDm788BaC+Y7BEAVwoh7kd68NADUsoPRnlVB0xRBBrDGtZeehKCmoqEYSHoV1l0n4aMsUX1grFOlYKxSNWKsUtENPaYi4moWjBflTbmHegApgB4WAgBpNfnXinl40KIrwKAlPIuAI8BOA/AuwB0AMvHaF0HTFEEwoH0x+v8JhoOjC2qF4x1qhSMRapWjF0iorHHXExE1YL5ytuYfxpSyp0A5ro8flfO3xLAytFcLyIiIiIiIiIiIiKqbxVRA52IiIiIiIiIiIiIqNKwA52IiIiIiIiIiIiIyAU70Kku2baEnjRhy8xvW471KhENGOOXKgVjsX5wW1MlYBwSEdU+5nqiscP9z9uY10AnGm22LdGnG2jb0Imt3X2YO70RHcta0RjWOLowVTzGL1UKxmL94LamSsA4JCKqfcz1RGOH+19pvAKd6k4iZaFtQyde7eqFZUu82tWLtg2dSKSssV41osNi/FKlYCzWD25rqgSMQyKi2sdcTzR2uP+Vxg50qjtBTcXW7r68x7Z29yGoqWO0RkQDx/ilSsFYrB/c1lQJGIdERLWPuZ5o7HD/K40d6FR3EoaFudMb8x6bO70RCYPfqlHlY/xSpWAs1g9ua6oEjEMiotrHXE80drj/lcYOdKo7Qb+KjmWtOLmlCaoicHJLEzqWtSLo57dqVPkYv1QpGIv1g9uaKgHjkIio9jHXE40d7n+lcRBRqjuKItAY1rD20pMQ1FQkDAtBv8pBEagqMH6pUjAW6we3NVUCxiERUe1jricaO9z/SmMHOtUlRREIB9Lh7/wmqhaMX6oUjMX6wW1NlYBxSERU+5jricYO9z9vLOFCREREREREREREROSCHehERERERERERERERC7YgU5ERERERERERERE5IId6ERERERERERERERELtiBTkRERERERERERETkgh3oGdK2YUejeb8HM81Q2baEnjRhy8xvWw77a1B1sy0L9qFD6Tg8dAi2ZZU3P2OMqsRQY73ksrkfUBm8YpFxRJXOsizE4gZsKRGLG7CGMY8SEZG3kWzHFr0W2yM0TEYzbqkyMZ94Ywc6Mh3j+3rQs3wFdn/8GPQsXwF7X09eB/lAphkq25bo0w1cfe9rmNe+GVff+xr6dIMBS1m2ZUH29KBnxeXpOFxxOWRPz4APbIwxqhZDjfWSy+Z+QGXwikXLshhHVNEsy8J+PYVr7t+Kee2bcc39W7FfT7ETnYhohI1kO7botdiupWEymnFLlYn5pDR2oAOQuo7elSthPPc8YJownnsevStXQup6WdMMVSJloW1DJ17t6oVlS7za1Yu2DZ1IpJiwKEPX0bvyyoI4vBIYYBwyxqhqDDHWS+F+QGXxiMWEwTiiypYwLLRt3JYfoxu3IWEwRomIRtQItmMLsV1Lw2YU45YqE/NJaexAByDCYRgvvpT3mPHiSxDhcFnTDFVQU7G1uy/vsa3dfQhq6rC9BlU3EYm4x2EkMqD5GWNULYYa66VwP6ByeMViKOhnHFFF84rRUNA/RmtERFQfRrIdW4jtWhouoxm3VJmYT0rzjfUKAIAQQgXwMoD3pZT/q+C5ywDcDuD9zEN3Sil/NpyvL3UdDd/6JsJ/93fwHXcszHfehf7b30LqOkRDQ3Ya7fTT0t/GZWinn5a+Aj0chtR1yHAYccNCOOCDnjQR0lSoysC/o4gbFuZOb8SrXb3Zx+ZOb0Qis0wiGYsVxWryzzvT8Rb0I2FYCPpVKIpwnT/hEWN60kRY83nOV0tsWyKRshDU1MN+XjR2ZCyGhm9/C+J/L0ZDy3REu7ohf7MJMhaDGDeueHrbTufsTD4W4TCER/712g+GK9cyxmpLNu9etAzG5CkIaSr0eArJFPMpVbZ4IoUVC2bi7BOmoKW5AV17o3j6zT2IJ1KIhLQhL3+ouY65kohqlYzFivoOGr71TchoFGhogIzFgHAYiurdKTXQHDnS7dpS62WkLFgSCDGP1wS3vgb9t7/1PP+i2pMwLNe2I/sk0yrlCvRvAnizxPMPSClPzPwMa+c5ACAUQsOXLsX+tjbsnnks9re1oeFLlwKhUHYSEQ6jad06aGedCfh80M46E03r1gGhEOx9PdCfeRZ9MQOr7nsd89o3Y9V9r6MvloI1wBrpti1h2TbalszGyS1NUBWBk1ua0LGsFUE/v+2hjIJY1R9/HMn5C7P1TQ9XoyroV9GxrDUvxlYvnoUH/rirLmpbsaZX9ZChEMzL/xnXPbMX8773BK57Zi/My/8ZMicvZ6ctc4yKgF9B+9L8/aB9aSsC/qEfEhljNSgUQmTFchwIjsM1me266oGtOKCn8L06zqdU+QJ+BYtPORp3PPYW5ndsxh2PvYXFpxxdEbmOuZKIalo4jKZ1d2b7DhquvgoNX7oUPZd/ZUC1pcvJkW7ndyPVh5C7Xjc+1Ik+PZVtGzGP14AB9ItRbdM82o7aMLQda4GQcmwTnBDiKAD/CeAmAP/icQX6qVLKK8tZ7qmnnipffvnlAU1rR6PoWb4i/+rys87EpHvWQ8lcgQ64X+EodR09y1cg9PNfYNWD2/K++T25pQm3XXIiGgZwq6yeNHH1va9hUoOGy+bPREtzA3b36WgeF0BQ4zc9FWDUvkovFbv2oUPoWXF5NlbHPfMsrntmb1Hcrb30JM9vCG1bQjdMhDQfuvZG8fNndmLz9g8PO18tcPazcj6vGlARsVuuWMLANfdtLdpWt18yF5Fg/pWTA83hDj1p4r7nu4q+Wb/kzJYhx0GdxthIGpX4PVzejR2I4trN7xVt19VfmAXbljiyKYy/fFRf+ZQOa8xjNxY3cM39Lnn04rlDvgJ9qLmOubKiVWW7gQgVFru2ZQG6DhGJQEaj6Ln8K8Vt1fX/AcXlyt5yc+Ro3dGTu16//NpZuOOxt5jHh8+YtxsK+xqA0nFKtSeaSGHVfa+X269ZN7edVEJm+yGAVQBK7ZEXCiHmA3gbwLellH91m0gIcQWAKwBg+vTpA16BgdY3F4qSLeni/EZm3knhgGutoIEePJxaQ5YtsXn7hwAAVRF4ds2iAb8Pql4Djd3CumQNLdOx9b/ezpvmcDWqFEUgHPBhXvtmWDlXCNRDbSvW9Bp+g827hxMKeNTuDRQfuMsdoyKoqVi/ZSd++tSfs4+pisDyBccMeb0ZY9WjnLwbCUewtXtb3uNbu/swdUII8zs245m2RfjST57Le47bnEbKQGN3JGugDzXXMVfWr5FqNxCNtHJjV1FVwOl0bGgoq7Z0uTnSOb8DMKKd17nr1dLcwDxeJQbb1wCwBnq9CQd8Q+rXrHVjeh2+EOJ/AfhISvlKicl+A6BFStkK4Amkr1Z3JaW8W0p5qpTy1Obm5gGvh1PfPLh4McY98yymde/C+D88BzuZHPC8up7E3OmNec85tVAHwqldVjh/wuBot/VgoLHr1NNzRLu6y44b25bQkyaeaVuEX37tLCyaPXVA89UC7mfDr5y868SeLTO/S9ziGU+mXLdVPJkqXodMHs6VHaPCxUjGAWOsepSTd2Mf7HHdrh8eiOP+Kz8DIVB3+ZTGzkBjN57wyKOJ4jxaTn4Ghp7rmCvr12DP14jG2lBit/AcDsi0VWMx1+m9cuRA8vNIyl2vrr1R5vEqMdi+BqB0nFLt0ZPmkPo1a91YF7L5DIALhBBdAO4HcI4Q4r9yJ5BS9kgpnZ7snwI4ZbhXQoTDaPzZTyE7/i1bb/faze9hv6Uc9gDl1EbHlqfQvnROUU3d0ECvxBnF2mVUxQrq6cnfbEJHQdyVihunbt2q+17P1rT66t8eh/+z8Ji6iDfuZ2On3Hq3Ic1XHNtL5yDkUtLKa4wKzyvQRzAOGGM1KBxGaFwY7Rd8Mm+7rlkyGyG/ipsfeQPz2usvn1LlC2qqax4tvDpwMPXIh5rrmCuJqK4UnMOl26p3AmW0VSthnJXc9frFszs5flutKTNOqfYENdV1rDDeWZI25jXQHUKIswFc7VIDfZqU8oPM30sAXCul/PThllduTb1Y0sQ1g6zF6NRGl+Ew4pnRafWkiZCmQlUG/h3FaNUuo0GpmJp6efX0YjHIcBhJUw4obrzq6d12yYkIa766iLc63M8qInYHU+/Wtm3EDROhgB/xZAohzQfFI6e6jVEhSuTfkYyDOoyxkTTm9SCBdN6VySQSqoaQpkJPmlAVgat+Wd/5lEqqiNi1LAsJw0Io6Ec8kUJQU6Gq+SdBg61HPtRcx1xZsSqi3UA0CBUdu4XncAiH02VevKav0HGrcnO3kbJgSSDEPD4cKqLdUG6cUm0Z5FhhdbPTV2QhGyFEO4CXpZSPAPiGEOICACaAXgCXDcdrFHa2hCKRQdfwyq2N3hBUMr/Lry85WrXLqLYIYMBx41VPLxzwQRH1kfe4n42NwdS7FQBCpgGh+bK/Pad1G6OihJGMA8ZY7RGZ/BhKJSD8YYTNJODRbqinfEqVL51HkxDSh5CZBLTiq8gGW498qLmOuZKIalVhXwMUBSIYhMjURBcDGJCxUsetys3dwZy2OfM4UfUbybHCasFYl3DJklI+7Vx9LqVck+k8h5TyeinlLCnlXCnlQinlW0N+LduGva8HPctXYPfHj0HP8hWIxw3W8KKKZ1sWZE8PelZcno7dFZdD9vSkvykeANYcpbES94i9uEfsueVpe18PpG2PxuoSZUnbhn3wEOyeXrYbqKoMtM3AtgER0fBxbcP29MI+eKjsdizzM42mofY1UPVjzimtYjrQR5PUdfSuXAnjuecB04Tx3PMw774LHRfOLq4TWaKGV7kDLhENma4jeu99CNxyG6bt/DMCt9yG6L33AR6DJRZizVEaK0E7VVRDuv2CTyJoFw9mB7jn6d6VKz0HBq0kPDbUFqnrkH29iD30UF7ulU8/WdYYFESjTtfRu/LKgjx6ZVGbIehXccvFc7HhG3+DP9zwOWz4xt/glovnMpaJiAbBrQ3b9y//AtnXW3Y7dqzP3dimrTMDbDdQ7WKbsLS6vM9GhMMwXnwp77HoD36IaV+/ErfMb0ZDyymI7vortDg8WQAAIABJREFUGiKaZw0vZ8Cltg2d2Nrdh7nTG9GxrBWNYe95iIYsEkHq0i9jzaPvYOt/vY250xvRfumXgUhkQLMrikBjWMPaS09izVEaVUogALHqOtzyrW+nc2xXN1LfbYPyox+4Tu+Wp40XX/IcGLRS8NhQe0Q4DGX69OLce/6ZaIwwn1LlEpGIex51aTOkLImbH3kjL28REVH5vNqw6vTpQJkl3sby3I1t2vpTTruBahfbhN7q9gp07fTT8h7TTj8N1jvv4tD8efhg+gwkr72m5DdtiZSFtg2deLWrF5Yt8WpXL9o2dCKR4q0NNHLiSRNrHn0nL+7WPPoO4klzwMtw6tYpIvObDSAaBVLXYX/4QTbHHpo/D/aHH3heieOVpyv9CnQeG2qP1HXEEynX3JswTOZTqlgyFnPPo7FY3mPMW0REw8ezr6G7e1Dt2LE6d+Oxof4MtN1AtYv7fWl12YEuwmE0rVsH7awzAZ8P2llnomndndB/+9uc/9e5XukobRt2NDqoAZeGcgsUb58iAAgF/a5xFxrEoLVEo8k977rn2cFM7+Tm3N+llJtTBzr9YAfjo8olwmGEwgH33Btg7qUKFg6j8ef3YMI772Lae92Y8M67aPz5PUBBHmXeIiIaPoVt2IZrrkb4P38BpaUFcX8w24as9PN7HhvqUDiMpnV3FvWTFbYbqHZxvy+tPku4KAqUyZMw6Z71EOEw7GQSCcWPcd/6JnxfuxJBO5UuN6Dkf7/gDAjSu3IlArfejrnTG/FqV2/2eae4vtsI1EO5BYq3T5HDGYixMO7ihoVIJu5sWyKRslhSgCpKYd6Vug4RDhfl2cFMn5ubjRdfgnb6aWhatw7K5Emu05ebU8uZPuGxj3odG6jy2QD0hHnY3Js3D/MwVQApBPbbPqzZ2J+72pe2YqIQSCTNbFwybxERDZ/cNizCYfTFDFz/wLa8NuTEsB/79VRR23Ji2I9kyq6I9gOPDfVHCAEZDmPST++GGD8e8uBBSJ8PoszSQ1S9BtLfVM/q8gp0IH1gQygE2zCw3xS4//kudO2NIuhXocMHt2sXpa4jeu+9CNxyGyIzjkbHhXNcBh1VXK9+9LoVIp6yDnu1JG+jIIcQQNuS/MFu25bMhhDpDhuno+/qe1/DvPbNuPre19CnGxV3RQPVJwkg7tMghUj/Ptz0tg04udG2PfNkuQOOxkvkYzfl5OCxHuyJhl/csPDgC7uwevGsgmN+KxQhi/LrQPJwpV91RrUhblhYszE/d63Z2ImEYaEnmkQ0mYJtS+YtIqJh5lzAoffsR9vGbcVtTsOjLWpY+e2HWBJWIgHbthFLGKPabuCxof5IXUfqT28DzgVIioLUn96u+BKaNHxK9TdRnV6BDgC2ZUEeOoSEFsSvX3kP57YegZs27ej/BnhpKxojfii5Vy+Gw3mDiK1YMBO3fnEuIiE/4nED5t134YMf/ND16kevWyFCPgU9/7Ci5NWSvI2CHEG/iluf2IGrzjseLc0N6NobxV1PvI0bLmxFX9RAJKBmG2MAso2xtZeexCsFaEzZto2+mIG2jTlX4Cydg8aIlp9nnelNE7K3Nz0SfPaq8jthNzVB8eXHcrkDjoa88rFHTi0nB3Og3toTDviwfstOdO2NZXPvrn1RTIz48fX/fKXoboTcL1yA4jzMu8potIQDPtfcFQ74sOq+19G2ZDY0VUFQ8zFvERENt1AI4UjEMw97PT6pQevvVN+4DXdcMhex/TGs2fTWqLYb2KatQ8Eg/EcfhZ7Lv5J3/oVgcKzXjEZJqf4mquMr0KHrkH19CAU1LPzUFNy0aUf+N8AbOxE38gdmjBv5Azj+9Kk/49oHtiKeSEH/8j8ievtaz6sfnVugcs2d3ohoV/dhr5b0mjdh8Ar0eqMnTew9ZOBLP3kOn7nx9/jST57D3kMG9KSJto2dsCT4ZQtVpLhhFl+Bs3FbUZ7N0vV053neVeVXug7uXO6AN3rSdM2pusdgvPFkynX6eDLlOj0H6q0tTrxs3v5hNveuffQtRBOm690Ih/vChXeV0Wgplete7epFx8PbYWUuYmTeIiIaZrqO2PsfuudhPen6+Pu9Oi6bPzP72NbuPthCwZpNb41Ju4HHhjpTxvkX1aZS/U1Uxx3oIhKBmD4dumFhxuSGAQ0OFgp4D+A48XsdOKK7Cx/77ycQWry46OpHt1ug2s8/Dqk71gIofbUkb58iR1BT0b40v3RQ+9I52Q6bkKYO65ctLDNAw8Uzf3oMwigaGtyvKm9oKJ44HEbjunWY8j/P4IjuLkz5n2fQuG6d54A3IU0tKsexevEszyvQQ5oP7ecfV5S/Qxrv6qgHIY+8+7utuwEUf0np9aV33LCgJ03eVUajplSbASh95w0REQ2NiERg3HpLURuyY2krVCNZdH6/evEs/Oypd9HS3N/WnTu90fPOSa92A8/faLDKOv+imnS4tmO9q8uzf2nbsAwD+1MCm175K5adMcO9UH4yhUhQyz7mNZBGPG5A/05b9jaXxrW3Qz3u2PSgd5lkU3gLVOz9D2F89ztIbNoEIHO1ZM70uXj7FDmSSROd3X24+YtzMS7kx6F4Cq/8pQczJjdkO2huvfhEPPjCLqzfsjM7YFjAX/53ZSwzQMMpnvQYhDFpIhIs7kSX0Si0009LXwGRoZ1+GmQ0CjF+fP7EySRgptC36tr+PPyjH6Yfd+lET6RsPN65O+/WtMc7d+PiM1sQCbjsK7qO4MvP47aLFiIcDkDXk8CWp4D58wA2KGtfIoGgquCWi09EQ9CHaMLE46+/j+8//icA/Vf0hgM+JAwLAb+CjmWtebmzbcls3PabHf8/e+8eH1V95/8/P+fMfSZAEiIINdxEEUJAQVp0BW+4FnaJ0FgBv7v1VutWarsSFZcmalJXFOy33y661gu63fVOlbA/rBUvFSpWhcpNRFCEIIgGEiBzPTNzzu+PyRxmMmdCArnn83w8fBgmZ84MzHven/fn/Xm/X29qGzQenDteDuWSdAgRLZ41ZoBM25WxpUQikbQNhq5jNPjRD36Ncu8vWbygDN/QCQTrjqCrsGDFTipmj+HumaMZlOtJyCS8tYvDfo0D9UFURST2cTNGEjzqb3HcIPdvklOhVfsvSY8knCV2nDSiPz5Xr62/NhGG0TNPJCdOnGhs2LDB8ne6309QcXDni5v52546br/ybC4tGkjFCbR547qOPxzjWCjKoFwPB+qD9HHbUf/8Fkd/fLN5neOCyeQ/+SQix5emaa7rBuFoHJdDNTXT/Vk00yVdjg6LOJqz3bimcSSip+lIV8wqYvWm/UwfP5jH3txJbYNGZelY+nkd7K0N8OdPv2Hu5KGm9m7SBk+0WQ5GYpQ993FasHbe0Dypp9796BK2G9JiHAlGqXp1W1pSsZ/HblnJnU0DXVhooOt+Pw1PPoX4xxJ8Qwvx76nB+N9qcm66EcUiwR3SohwLxbjvlePv5Z7ZRfRx23A7MpP5rdVvb29a8z3uAXTIX6w52w2Eo9zx/Cb+tqeOaUUDueWykWkzUypLi6neuI+aQwFuuuRMBud5CGlxVAEOu8r+uiCPv/05a7YdBODHl4zgqglnUL4iZXNbWkw/rx1VxgA9iU633aAW42gTv5uMD76uD9HHbWfFhzXmgXtHJ1l6mS/rTnSJuEEiOQm6jO3qfj8NTzyJd/Ys6svuMGNZ33//D4cCiVzCt8dCCASVKT66qnQsHruC02HDv2cfyo7t6BdfRkCLp/nyqquL6eexE4nqaT40HI3L/Vv3pdPjBj0cxjh6jLr5KfuvZcsQffugSB30XkEkFqMhlBhCn7rXyXGrOG1ZfUivCd56pRcVHg8eIcxWqF+//hlbvzpK2YxENWIoEsXtsGUkRqIxnXA0zgOrtqclXXwTJqZdp334kWXyPOM0+MafcPptP4NgEOHxyOS55IQImw27ppnVCgfqg3icKjPP+w6//dNnZoKmYsVWFkwfxbWPrkdVBNdPHdHqigQpMyBpS5x2lcdaMZBEsdnQ8/LIf+pJhM+H4feDx5ORPAcyBjyPK8ylct6Pskq4OO02Hl21Pe29PLom+3sJR3VTvx0w9dsTm5GO9duysqjjcacM+kr62GS8EIzEePGve9lTG8hIrFddXYzdpjBn2XvEU9qnl7+7mx9NGc6Dc8fjcdjYe8jPyo37uGriGfJzlLQpqYOghhX48EdivJzSoXbP7CL21AbSNHU7KskifZlEIunJCI8H/2/+H/Fdn9OvqgrbyDOJHTzIsZiRlkuoKh3LL68aw8B+bjMHIQAjGCRn6BkEB53Owuc3k+9zmHHrgfogHofKkWA0w4f281hLJsr9m6QlCIeDwOrXyHv8dyh9+6IfPUrw1Wp81/1zZ781SQeh66AqpOWbVCXxuKSXaqAbwSDBkMYNU4fz7E8v4L17ruC6KcN5Z/s3BCMxvC7rqsK4Afe9si1tgMd9r2yDfulap0k5llQsh4at2Eo4qqP4fDJ5LmkRoUiMlzd8hRZLeDAtpvPyBzU0hKNmYgcSgVJSPy/Z4pdtcF0oGrfUyZPDayVtSViLWw4kac6eFJsNpU8fhKKg9OljnTwnc8Dz3/bUUbF6V9YBpaFIlML+3rTHCvt7sw4F7UqHSXIAZccTCh8fIjutaCDXTRnOkP6J5LnbobL83d1cN2V45jDyl7cQavSj04oGmvHGC/MvJKLFuev5TVx43xvMe2Q9T7zzhfwcJW1OMBI77usEHA1qaQnz+17ZljGsrqP8mvRlEomkJ2MEgzgmnU+ouppvL7ucA4VDCRuK6fcuHT2ABdNH0c/rxOeyo0XjZg5CKIrZQZmcIZQ6yHzOsvdw2lXrfd0p7t+kfnrvxggECP/xNQ4WFXPgjCEcLCom/MfXMAKBzn5rkg5CN+CVj/al5Zte+Wgf0hUk6LUV6K5YjJIJZ2S0JjS3ccg2wMPtUAleMDlFZuCRjIGgnZWAke2xPQuX08aVxYPSqhwXlYxhQL/0lqpxhbnsPeRPHzgryGq/85/ZkFEBlhxe27Sy4VSH10qb7J20lz1B6weUuhy2LP7feknMNv+iMzSru1IyH3rH99llV6gqHcvKjV9l+N+q0mJumDqcoQXWw8g9ThuL54wjEElvvV523cQO+xx7w2ckscZlExm+blHJGCDRTZF62A4d69e6mi/ryUgfIJF0PMLjIe+RR6i79VYzR+AdPJDNNVst5eCqri7GYTv+3TR0Hf3QYYJalhlCWjxr3HGy8XZbdAZJf9PNcbvJe2RZhoQmbndnvzNJB+GyK5b5JtdJzNTrifTKfwWhKIR1QcWK9FPbihVbCGtxdL8/sWg1/j9JthPdYN1R+lVVMWj35+Q+9CDC582oKO+Mat7kIlj23MdcVLmGsuc+pj6oyZPkbkxIi2dUOd5f/QlhLZ4x3X1Ify9L551rBj3ZbLD2WNiyAix1eO26imlp9zpZpE32XhL2ZGfJ3HGsq5jGkrnjyPXY2ySoDjYOKE0lORzPikhUt/T/kah1b1oy+Z/2HWuj5H9r6UqdIb3l+yzCYXy1B7jme0Myq8xXbOGH3xvCgfpgVhu0qwpVr6Z3r+2vs76+rT/H3vIZSayJxDJ93f3Vn5hV5+MKc81hdcnYwWlXOqTqsCv5sp6M9AESSecgFAWlfz75Ty9n0JdfkP/0ckKN8Wq2rrXUDhwjGEwk3//9fipnjMyIQVVBVh96svu3bJ1BWsy6W7kp0t/0AMJhovu+Iv+pJxN2+9STRPd9BeFwZ78zSQeRLd8UkvEZ0EsT6ACeFE3TJMlT24Ynn+LAsBEcvv4G9EOHzSS62yqJMms0kfJfmq1Z31x8KcJiwEJnJGBke2zPozm7XXbdRN5YeCm/vvZccr0OVEXB47SZAZOVDZbPKsKmCKYVDUy7X7ICTFFE4h5CpN3rZJE22XsxdB29oQH90GHQDfRDh9EbGtIOKU8Wt0NlUcmYNNteVDIGd5ZKxpOpfLSrgrtnjmZt+TTunjkau9o51TRdKpnfW77PbjeqasOTxW68ThsFOU7LzyWkxYnGdQpyHGnPe/Kdzzvkc+w1n5HEkmzdOUMLfJw3NI+KWUX0z3GyrmIaD84dz8qN+5hS9WaHJD26ki/ryUgfIJF0LkYwxKFr5vD1mLHEHnuUqtKxWbvWUuNQ4fGgffgR4epqxL2/ZPGUAtb98nKWNCbEHbbsPvRk929W8XFBjoOAFm9RUlz6mx6A242tf38O33hTIh92403Y+veXFei9iObyTZJeKuECxysWm7ZD7a8L0vcfS2DJUrT171N3663kP708McQOA7si0gT1bYogtcYxqX8ufL6010ut5u2olibZHtvzSGrxWtntnGXvpbUANkVRBF6HatpvcnDiYb/GgumjTA319mzhdtoVymaMYkj/xODGZ9bu5u3t30ib7AXokQhHYoKKNV+xuWZrQjZl5tnkRiKopxiUhbUYr285kDYU9PUtB5jzvUK8LofF9a2TZAlH4yx8YXPa9ecNzeuwYXupnMxa0l7ttL1mjQkGqS8rw7n4oWbtxmFTWTJ3PG6njf11QX77+g5qGzTKZxUx/4qz+dPW43Mqahs0vA7V/ByTeurhaNvGBr3mM5JYEsoS64ajcRZMH8XqTfuZO3ko4UZN/rRBye08ULQz4uLW0FNkCKQPkEg6D7OKfP37APiXLMUHhG75aVZZFm+jz01qqGvr3ydcXU24uprIBZPJf3o5ijORZ2ipD22pP7OKj2+65EwzKQ7Nrw/S3/QAGmPepM1q69+nvqyM/OVPQU5OJ785SUeQLU8ajMTwuazlUXsTvbYC3e3IPLVdVDKGJ9/5HN/QQvM67cOPEB5PYqCGFmfhi5u5+rd/4cL73uDxtz/nWNQg95H/IGfdX/DdUWapf56krat5T4Rsj+15uJ22jDa+ytKxvL+ztkUn/Q67ypxl75lDHFM1UFOrFxRBm1ee6brBkUCUpat3MKVqDQ+/toNbLhvJDVOHS5vsBYQVOxWrPkuXTVn1GWEl+0Lc0kFGboeNqyZ8h4dfO25bV034Du4smuatrXzsahuC1qwl7dlO21vWGOH1ogw8HdXroao0u90oigAhmP/MBq7+7V/409aD/G1PHVWvbsPjtGU8z2FTcdlV6gMadz6/qV0qf3vLZySxRlEE98wuSrO9e2YX0RDWEn5y4hm47GqrfFxbDpjr6Li4pfQkGQLpAySSziNZRZ6K///+BlURlM8qyogLRMr+K6mh7rhgMthsOC6YnJFnaIkPTfVn9/1hC4f9ERAQsPDfVvHx4DxPi9cH6W+6P8LrzbBZ7cOPEF5vJ70jSUejZokd1S4So3U2vbYCXSBwN6nGfeytXRz2a/j31JjXJSvKw3YXHsfxdgbL4R83/gThdWTon5+IdqsObMehfZJOIhjEteF9HrzmMjwuO3sP+ane+BUlE77D7O8Wsrc2wO/X7c6a2MtWeRvSYqyrmJZWNdnaoTEnIhyNU74ivYLh/upPeHDueGmTvYDmhjBb0bpBRgK7TUnrDrLbFMDadhVF0M9j56G54/E4bWb1bzZb70pDRFtLajsttG1laW9ZY/RIBKPyfu5Y+SkFOQ7unjmawXkeQpEYbkf6hrU5O39w7ni8TlvaOh+MxNrt84He8xlJrHHYFGxNOidddhWfy8ZDc8ebfi9btVFTH9cWA+a6A+3pNzsa6QMkks4jtYo8iWPS+TjtKo+9+Qn3/WAs+TnOLPuv4xrqwuNJdLh7PK3OMyT9Wb7Pwc2XZg4uTfXfVp1BoVbEwNLfdH+y2ayVwoKkZ+KwKTjU9H21Q1Vw2Hpt7XUaXSIKFEKowAZgv2EY/9Dkd07g98AE4DBwjWEYe07l9QxdJ6TFOOTXyPc5EQIG9HVx5z+eg6GD8fh/Jk56J51vnvS6hGBPrd9cQFKHf0BjcL1ia2Nw3XLjas/NSFdvj5W0HuHxYLt8GlrcQAjI9znJcdqoWLGVshmjePi1HZTPKiISjWMYicrZkBZHFYnqcwNYPGccC1/YnGZvNiVRNZkaHLX1ZjFbhZu3sXJC0rPJFoCntqumEo7G2by3jgeuGUeO205DKMrGLw/zvTMLMmwyHI3z8gc1XHzOAAC0mM7LH9Qwd/JQS/vVdYMjwWiL/W533hC0Z/V8b1ljwoqd6s370ySC/rz9IJNG9E9UcYWjKIrAaVezJiL94RjexsMaT0rSvb27G3rLZySxJqTF2VxTz4Rh+QgBfdx2Nn55mKEFPpau3kHV1cV4HYkK9Afnjuelv+5l+bu7s/q4cDTOyg370r4LKzfsy+pruytdrevoVJA+QCLpHHRdJ2RzkP/Si4SCEeIvvUDktdfIe+QRQlqcwv5enHaVp9/9govPGUDF7GLTp86ZPBSv04ZQFAyPl1A0jsvrJaTFcdmF+f1tSRFe0p/9/pbJmbkLi71esqodElrIum60OAaW/qb7Izwe8p54HKO+HrWwkHhNDSI3N6vCgqTnEdLifLy3LiN2nDSiPz6XTKJ3lWj358CnQB+L390I1BuGcaYQYg7wIHDNyb6Qoevohw7j7J+P12lw5/ObzMWgsrQYt0PBOXcOfW77WdpJbygS453t37CoZAz3V3/SouEfLaG9q1yaLoKS7k1c1/FH4lSs2JJit2MRAob095lyAQ/NHZ9m2+WzinjszU/MyoZfX3suDvvxwAZBu28Wu3MVr+TUcdkEVaVjKV+x9XgAXjoWl806qHbYFYoLc7n7xc1ptu6wZy7cTrvClcWD0qpqFpWMwWlxLUAoi99dMu9cy2R+d94QtPf3rjesMS4L+6osHcuLKcnGpI8t7O+lsrS4iY8u5uUP0hOTycOajvCLveEzkljjcqiWfrSf12H6vbtnjj4+Q6W0mOumDCcS1S19XGt9bXelp8Ur0gdIJB2LruvUB7QmMe8c8ubOQdjtOP1+fvjdQtxO1dKnuuwKhq5jILIW2gEtKsJL+rOTzV20NgaW/qZ7Y+g6aBr1d96F9uFHjQWlyzB0vdXdD5LuSbbYsTsWEbQHnf4tEEJ8B5gBPJnlkhLgvxp/XgFcJsTJl6smh3mEtUQSMk2Pd8UW4joE/Ylp2YDpKFx2lasmnsHrWw5QNmMU4WjbaHz1pCoXSfsTjhkWdruVvx83mD21fiApF2BLu6bq1W3880XDzQ2zbpCml9cRmnWt1Z2W9CxEMIjtqd+xeEoB6355OYunFGB76neIYNDy+oSP3pph61Y2GdLiZlVN8tr7qz8hlMV+WysnA11Xq/dEyO/dqWNlXxUrtnLxOQMyfOwT73xB9cZ9PDR3PGvLp/HANeOo3riPJ975wnJOhfx8JO3Jifzo5pp6BuV6jtvmii1EonpWH9daX9tdkd9LiURyKoS0GOVNfG/5iq2EUSAUov6mH+N12giEY9Y+NRxNSMimFHw0jSGa+10qSX92oD540nu97hoDS06CYJC6W+cnJFxiMbT171N363zIsl+T9DxaswfvjbTpsaAQ4u+AkYZhPC2EKAB8hmF8eYKn/Qa4E8g21ncwsA/AMIyYEOIokA8csnj9m4GbAQoLC5v+OnFN4zCPfKfNMoHic9lgaCENjcNDkyROX+3M+V4hbqedSDSW2c5UWtzqKpyeVuUiOTlaYruQOMnPZrdL/r/dQMJ+9h7yZ1wztMBn/tz0gKa9JSqSLYa5Xoepu5qtwk3SvWip7QqvF////Q0sWUpD8kGbjT63/czy+my2buUXW3MttF5OpjvTnavn25tT9btJn9r0z8vf3c31U0dQH9Do53Gw/N3dGc9N+mD5+UhOhlO13aRvHFeYax6+J3/XXAFHc/drr3k+nYH8XrYvLbVfiaSr0VLbdTvt1oUaTjvCYUP78CP8X9aQM2yItU912RHYcQnRbKFdS4rwkv7M62i/vV5P8v89lRbv13w+6yGiUv+819DafXVvo80q0IUQ9wB3AXc3PmQH/ucEz/kH4FvDMDY2d5nFY4bFYxiG8bhhGBMNw5hYUFBgebPkYISkTmkqSZ1S/54ac1hCEj0exzh0iOA//R++Hjoc/7XX0lfEeLCxyqxsxihWbtzHkWA0Y6J1c8gqFwm0zHaBrHYbCMd4e/s3CfspLead7d9kXJPcJFtVG6RuFtdVTGPpvHPbbChY6vT3iyrXcOfzmzgSjMrgqofQUts1AgEck85Pe8wx6XyMQMDy+my2HozEMq4NZemgyFYVqQoon5U+Xbx8VhFqDzVHWTlkTUttN5TFFlMTj019bEiLY1cFgSzPTfXB8vORtJZTjRkaQlHT7z2zdnfa75qrMMrWrRbS4mnrfNlzH1Mf1FoVD3c15Pey/Wip/UokXY2Wxw1Ra18ZjmKEwzgmnU/04aUEwtbXBQ58k6hAb6ZDuDl/rPv9CSmORhRF4HLY2mWv13Sf1xP8f0+kvfZrkp5Ha/bgvRFhGG3j3IQQm4Bzgb8ZhnFu42NbDMMobuY5DwD/BMQAFwkN9FcMw/g/Kdf8CbjXMIz3hRA24CBQYJzgjU+cONHYsGFDxuNJDfTI/v0EzzwnQ6fUpRrEH/8dvnnzUPrnJ4Z36DpGg5+Gp59G/GMJvqGF+PfUYOvXl7JVn6dVMZ43NK/V+uXy1LZb0GEfSDbbBYhpGoEYHAtFzanIfdx2nHYFh00lFNIw/vw24YmTqVi9q4kG+s4m09075q8UjMQoe+7jU/6eSE6aLmG7eiyGUVeXaAtM0dQTeXkotkw7iEUiHNEMKlL0IytLx9LPIbA5nWnXhrUY9cEoVa9uS7P5XI8dl8N6iGgoGiOug89lwx+OoSrgtsskSRekQz6Q5mw3Hgrhj8OxiJ7md1d8WNNEA/24j/U6VG5/9mPyfQ5uuWxkmr5pVelYcr0OFKkl2dPpdNuNxWIEND0jZvC6bIS+OYTu9XH3Hz5Jq0ZsLj7INvg+ae9yne8xdIm4QSI5CbqE7VpqoP9gLO7Pd2CMHo3baSew/yBb6S3RAAAgAElEQVTK57sIT5iUdl3lVefQT4mj5uS0WgO9cubZiHvL0Q9+Td4jj5i5jPZE7vPalE6PG/RgEP1wHfW3327u13J//WuU/DwUOUi0V6DFYoQsYke3Q8FhsWdvpNdsoNvSq2mGYRhCCANACOE90RMMw7ibxop1IcTFQFlq8ryRVcCPgPeBUuDtEyXPm0MoCkr/fFweNw6PnYfmjsfjtBGMxLCpAoeqwI03ILxec8ExgkHI8RGd96NEUvJ/djZugk+nIMeRdv+T0S+XwzYkLUWx2YiFwjywavvxQGr2GHKcTvD7Cd5wI9r693GVlLB4QRm+YRMIaXFURXDPD4o75YBG6vxLAAiHCX+0gbzHf4fSty/60aOE17+Pe+oUsGgLVO12HM//Nw/98Bo8HifBYAT95RdR//mfMq512FUee/MTFkwfxdACH3tq/Tz25k7u+UHW81vCUT1jQ+K2t+nfWNJDEE4n0SMBHli1I83vzrtgCNdPHUEoEkNp4mOTg5njjRVYSdsMR+PE/vMRuOlGS7uXSNoSoWnE4kpGzHC07HbC1dW4Zs9mydKHcbewgCObtElHDCKXSCSS7oKiKPTz2FlydRFur4tQIAwf/ZXgmPFUPL85Jfb8Ln1VnSVzx+N22ghFYrj0KIrLg1AUBJDrsbNk7jjcTjuhSBS343ixR6o/Duw/iFb+b4SrqwGou/VW8p9e3u7SG3Kf17MQLhfHHnyIflVV2EaeSWzX5xx78CFyf/ubzn5rkg5CVRSi8Vha7FhZOhafIvOU0LZDRF8SQvwO6CeE+DHwJvDEydxICFEphJjZ+MengHwhxOfA7cDCNnm3gAo49+7myK0/4+iI4RweOoyvh41IS54D4HYTisSoWL2ryTCQLfx02llp92wqG2DoutlG1bSdqim6bhCMxNCNxv/L1idJE0JajPJX0ofNlL/yCaGYQcjhRhl4OgDh6moaplzE18NG4HGouByd14bcXIuhpPcgPB4if3wd/ZtvwTDQv/mWyB9fT5s1kYoRDBJZvZqjZ43k6+8UcvSskURWr06T1koS1uLUNmhc++h6LrzvDa59dD21DVpWKYKWDl5KRfrn3ktIi1FRvSPD78ZTlnPt0Ucwag/htivmYOYbpg7n2Z9ewL2NBznPrP2C+Fdf4f+/v8lq922JtFlJWHVkDrJ75RPsC8oA0A9+jTsablV8YCVt0hGDyFuLtH+JRNKZiEgEZ+1BhK7j+KoGfdTozFzCy1sI64Lw7f/K198p5MjZZyFcLkJRHd0wCERi6A0NpoRs8J/+D8ahw2Y+IemPhWFw7MILzOQ5NOpWn2Ss0Rr/2RX9v+TkMYJB1BHD0x5TRwy33H9JeiahLENEZe4mQZsl0A3DWAqsAP4AnA1UGIbxH614/p8Nw/iHxp8rDMNY1fhz2DCMqw3DONMwjEmGYexu/k4neJ1GCZfD199A3c//lbC3D/0e+Q/6bNiIq6QkQ/scgGAQdxYx/YI+Ln58yQhTR7dy5tm49GjGax0YNoLD19+AnrLopSL1wyQtIetQGrvKHc99jHFvFa6SEvN3lvZMx24srXT+y2cVEdd1ad+9CCMcps9dd3KkvJwDw8/kSHk5fe66EyMctn6CqpL7xBP0+eBDTq/ZS58PPiT3iSdAzaxoae0sidZWy0j/3LvJ6ncdNi6qXMMdz28i+k834H/uOdPfOu0KJRPO4OHXdjClag0Pv7aDqyaegS0vF9+//qLdNyLSZiUA7iy+zjdsCI4LJpP3yCNmguVU4oKuNs9H2r9EIulMDF3H8Pupv/MuM+b1DiywjiXcTox7f4WrpATfv/6C+sBx33XHcx9zVHHi/P73IRZDW/8+dbfemhFDJGe8pZJtD3giWus/u5r/l5wiNhu+a+el7dd8186D7NIdkh6GHCLaPG2SQBdCqEKINw3DWGMYxh2GYZQZhrGmLe7d1hjBIHW33opScBpG+X3cteYrLqpcw0ufHcPx8K/Jf+lFQnZX2iIhvF78e/ZlHTo6Z/JQ1lVMY/GUAsS95SiN+rzJ19LWv9/sogcnVxEp6X1kHeqgxcj3OahY9RmOf1sENlvG5jhJR28sFUXgdajcPXM0a8unsWD6KB5ds5OFL2yW9t2b0PWEnl6KP6y//XbI0pVjAEcMNeGjf/Umd635iiOGajlBWlEE/RoludZVTOOhuePp57FnraZs7XAU6Z97N9mGgfnDUS4dPSBRmbFqB2LmVaa/jUR1KlZk2sxh3Ubsxp9AO1egS5uVwAlihqeXm/q4pxoXtOcg8pNB2r9EIulMEjmA+Wkxb2D/wawDyStW78K59GEct/xLZtfQiq2IOdeaBVJWleXC4yHvkUdwXDC52T1gS2it/+xq/l9yikSjGbZbd+t8iEY7+51JOgg5RLR52iSBbhhGHAgKIfq2xf3aE+HxoH34EfYFZWYb1aWjB3Bl8SDuemGzedqbunEwgkGMVSupKk0/XV1UMoaXP9hLOBrH0A0aplyEfvBrM0GefK1UsrVTSf0wSUtwO1QWlYzJsEOXQ+WWy0ZSkOPAO3ggg778Im1znEpnbCwddpU5y94z5TXWbDso7buX0Rp/CBBW7FSs/DS9fWzlp4SVTKFyXTc4Eoxy5/ObuKhyDXc+v4kjwWjW5E+275E7iz1K/9y7cTtsVM4YmWEvKz6s4ZbLRjKtaGBjVW8hQS1RuZvNZgbleihfsZVwNLucW1sgbVYCzfs6xecz44PWxAXZKtWtpF06C2n/EomkM7GMeR9cnFGpvahkDM+s3Z2oRHc5CMYMy/lqHpfdlN6yqixPznjLf3p5s3vAlnAy/rM5/y/ltLoXwuu13q95TzjeUNJDaO0+ubfRlnX4YWCrEGINEEg+aBjGbW34GqeMEQzi+8XP8Q0fwub/2QnAdVOGc3/1J+b06OTGYcm8c/E6bQiPB9+8eUS0IIvnjMfrtCWG1L21izXbDrLxy3oemjueQTV7MPwBcLvN13JMOj9xgtdIctFLDvQwdB0jGCRkdzGuMDdtgnVSP0y2S0iShCMxXt9yIG1Y4utbDnDxOQN4+LUd3D1zNMFIDJ/LnnVoTGdsLJP6eNK+ey9J3+v5/vfNoTTBP/4xzR+mkk16wGrxDqUkfyDTh2dcr8Utv0fXfG8IPlfmZiN5Et/UfpPfNUkPJxgkx1/HQ3PH43Zkrv8Lpo/isF9jT62fpat3mK3LVjazp9bfIYk86XMlcGJfl4xBXV5vi+KCZKV60wHMXa3aUNq/RCLpTLLFvA4Vy1zCeUPz2FPrN/dyf9p60LzXuMJc9h7yM3RoIZFmKsuFopjx9KkMDm1L/9ld1gzJcYxAgH6PPoLrgskoffuiHz1KeP37GIEAIiens9+epANo7T65t9GW/wKrgXJgLbAx5b+uhduN79p5aW1UQwt8WRM1hq6bp7oOnwefy8aUqjVmFW3yWo9D5cDwMzl8000Yh+sSzztBO1WqRnq4bAGVM8+W+mGSZnGpcNWE76Tp6l5ZPMisXhic5zHtNtvQ2s5oy5H6eBJsNnzzmmjqzcuuqRfKYqchCzttTbI9eX1TfeqSCWc0e708ie/FuFzYfD48Tuv1f2iBj4pZRTz97m7z8EYVZK0064jhWtLnSiDhu64sHpQRM7gdKoFIjHhDA4evvwH/lzUtGgLXXaRRpP1LJJJOpTHf0DTmdbocPLx6OwePhHj4tR28vf2bjEr0wXmejNjhne3fEIrpp1RZ3lLa0n92lzVDkoLDgev8idTd/BMODBtB3c0/wXX+RHA4TvxcSY+gudhR0oYV6IZh/JcQwgGc1fjQZ4ZhdD2xpFCIulvnoxScxuKlvyYS0wlp1tWFoZCGS4+ieDwYCI5GIRYOW17r/7ImTec8/+nlKD6f2U4lPJ5EpaXHYy56aRrpgCse58F/W4R38ETCWhyXXZWns5I0RCSC7anlPPTjn+B2OzOqF2qPhfE4bdgUgRGJ4og3oObkIJTjlWZuj4dFJWO4v/oTsxqgvZOBqfp4Locq7bs3EotRN3++6e+09e9TN38++U8vt7zcRZwlc8cTN8DnsuEPx1BF4nFIr/oOZamWCWlxywp0VVHI9SY00z1OG8FIDLdDRc2yIYlEdcuT+LmTh+JxypP4Hk9j3OB+5vdZ7CyGXRVMH3c6ZTPOIcdtJxiJ0ddjZ8m8c3E7VPbXBXn87V0c9msdksiTPlcC2auISicVcveLm6maPQbPfyzDfVp/Hhx4Oi99WMPydxOHPFWlY3HZ0/1bd5FGkfYvkUg6lca4oWnM63nm99Q2aDz21i4euGYcPpfdci9XNmMUQ/r7CERibNh9iKsmnoHbrqI4MyvLk/s7q1zDydCW/rO7rBmSFDQt03ZvnU/+8qegcc6fpGcjK9Cbp83+BYQQFwO7gEeAR4GdQogpbXX/tiJVk0xVBC6HisdpY8m8c/nfBVP5+7EDOW9oHpUzRhJ7/DFELIYRDJonqMve2JlRiVg5YyTRh5ear5Gq6ysUBcXnw0AQtrswhDD1v5rqo4Wrqzl24QUIw+g0/UipU9a1EV4vsS92Yxw7hhDgsCkoAs4bmsc9s4twqAov/XUvhxoiHFVdBIQdPRxGj8fNbofAnn2mU0wO9Xx9ywEiTTR529oWupI+qqTjER4PysDTyVm7jtNr9pKzdh3KwNOzaqAbQhDTDY4GNQwDjgY1YrqBITLtRggon1WU5pfLZxVhcenx5yBQGi9QhECQ/WKXXeWqiekV61dNPENWM54E3XGNSepBig//yoNzxvPePVfw3K0X8ONLRlBZWszWmnpWbvyKsYW55mb4xb/u5UggmkhAGpDvc3LPD4pZOu9c+nnshKPxdv83kD5X4naolE4qxGFLhPsOm0LppEK8LhsLpo9i5ccHqLN7uajqTV76sIYffndIYhDzD8fiXPcONNHZTbb2p9IRHRUnw6naf3f0VRKJpGuQLeZ1u+xUzhjJYb/Gr1/7lG+PhdMq0StLx5Kf48Qw4N4/bGHhC5uYNKI/uR47BAMZncWp3ewHho3g8PU3EG9oIJDiu+K63mpf1lbxQ3daMyQJpAa6xKYKy9jRpsp9BLStBvrDwBWGYXwGIIQ4C3gemNCGr3HKJHXJXRUVhKI6FSuOa3KVzypiwYxzsAkI3X47/tWr6XPbzwBwCcHmmnrijYtO8kQmHI1jvLmGo9XV5ms01TnPpv/VT9VPqJHekUidsq6PHg5j3FvFXas+Y3PNJvMz0nUDh01BADWHAgzK9fCz/9rA3TNHY3M6cR0+jP/Z59DWv4+ydAkl9/6KitU70j7n1GSgtAVJW6NHIhiV97Nw5ads/p+djCvMpbLyfvRIBLVxbkQqmlAJalEeWLU9zUfbPfaMhctlV3nwzU/STsofe3Mn9/yg2Pq9tNK+ZTVj29Bd/YoRDOL7118QGjOeihc2me+9srSYr48EOev0Pgw7LYc7n9+U1tVTvXFfY7WG3dQNddnVbvlvIOmmhMPEoqT50Xt/MJZfv7KV2gaNRSVjGNDPxaWjB3Bl8SDuSrXvGZPxNDngTLb2N7XfnnaY2F19lUQi6RrokQjGvVUsXPVZWsxrRCLk5eewZM443E4boW8P8dA1xXjcDgKRGC/9da/ZBbSoZAyPv70Lj0Pl62EjcEw6n7xHHkmTcGnaza4UnMaRmKDiuY/ZXFPPDVOHUzLhjLR8R0f6st6yZvQkjEDAOj8lNdB7DTZVwR+Op8WOlaXFeGX1OdC2Guj2ZPIcwDCMnTTts+8CJHTJl0FuHhUr0jW5ql7dxtFgFEMohKurE87i2LFEBXrKCeqabQe59tH1/Oy/NqDX1uI+fwK+sgWWOufQjP6XYm9WI72jkTplXZ+wYqdi1WcZn9GxUJS7X9zM0VCUmy450xxUNyg3oYled+t8PNO/n7hHdTXi3l+yeOpprKuYxtJ552YEUtIWJG1NWNioWPlpmk1VrPyUsLA+xzUMqHp1W4aPNiwKZ0JanNoGjWsfXc+F973BtY+up7ZBI5SlwuVk7FtW85463davKAq2m39Cxepd6fa7Ygseh42gFqeyia3eX/0Jl4wekDFwq9v+G0i6JWHFTvkrn6TZ271/2Mo/XzTctNNAOMZ1U4Zzf3X6dRWrdxHS0mdOpB4mZosfegLyeyqRSE4Fq/1axcpPCdYd5evhZxJ77FGM2kMEfzYfj9NOSItz1/ObeOKdL9LiiJsuOTNDJtZI6Qxq2s1uX1CW9roXnzMgI9/Rkb6st6wZPQq7nbxHljXJTy0De5dL60naibAWz/AbFSu2yM6RRtqyAn2DEOIp4L8b/3wtXXCIqFAURH4+bkWx1OQanOsBAcELJpO3bBmGzYbi8eBCpJ2g3jB1OD/87hC8LhvBkIb3X26hz89vs9Qey6b/5XaoiGY00jsaqVPW9XE7bZafUXIQ7qBcD0LAPSu2MK4wl0MNYbyxCM4Hl6AOKyRn7TqiDy8lXF2NXvstvqeX47HodmitLei6QTgal9W5kqxks123hUY5JKQHCnIcPPvTC8yq8t+v222p1e+2qyyeM46jwSiDcj0cqA/S12PHnaXCpb19nfw+WNNd1xjhcuFu7EJLZXNNPcMKfBiNPye5/cqz+ftxg0wtdJfQUe12jGAQl9fb7L+BtB1JW5LN7w47zcezP72Av315GJuqMOw0H2UzRvH0u7vTBuS6nY02nGKHycNEIOOAqLuR7fvWXX2VRCLpGmQbbu8dPBH7rp3EdBBOG+7/fhajcYkvyHFkXD84z0N9ubVMLBzvrE9WC/uGFrL5f3aav0/uD5ve91R8WWvjlJ60ZvQKYjH8zz5Hv6oqbCPPJLbrc/zPPkfOj2/q7Hcm6SA8WWJH+f1N0Jb/Cv8C3ArcBghgLQkt9K5HKETI7uKGqcO5+JwBZnLmz59+QyASw6aKxKAEux3hcDQOYDTwOlSWzDsXl13hSCCa3upaWkyuA1SLZGT4BAPuknItnSHbkkq29xnW4vIL00UIaXFLu/WHo4wrzOVAfRBVERz2a5TPKkq0yNmcLFz1LZv/+7OErd77K3xnjcR7/XWE7C7chpEWABl69sG6yetSAyenXeFIMHrSrc4yYdQ7yGa72QZ9RqJxbrn8LKpe3ZYm4RKJxnE70q/XMdBiRkarme40UCy0zdvT18nW/+x01zVGKArBRh+b73Nw3ZThDC3wcaA+MR8lGtfNv9ftV57NpUUDWfFhDZeMHsCQ/j6CkRi2T3cQ65uL1+vlhfkX8vjbn5uJymQ84NKjBFDNg6DD/gh9PXZ8Tnuvtx3JyZHN7+6p9fPwazuoLC3mhff3pEkGQKLTclxhLntq/SxdveOUfVhXXOeb89XhaPf0VRKJpGvQNN6ZVjSQmy89E4BoHF764LhUS8WsIlZv2s8tl5+FbpAWGwT9IcLNyMQmOusfSci4fPgRga+/SXvdg0dDzeYgmvPNVsNJDcQpx7inuh50xfWkJyE8Hvy/+X/4lz58/EGbjT4/v63z3pSkQwlFYtZ79kgMr0t2IrRlqbMN+H+GYcw2DGMW8FugS5ZqGA4HqgIlE9KHwpVMOIOPdh8irhsoOTkoLhdCUcwg+/ZnP+aKxW8TiMQpt2priOqWwzmS+l9pg0dnno0znDkMpDOxep9Sp6xrkc1unXaF8llF9HHbOa2viwXTR/Homp3c/eJmAjEy2rLVW35K0OHmjuc+5qLKNZQ99zH1QQ29cRhN7LH/pHLGyAxbcNoV6oMaZSnPOxKIsnLDvoz2wKB24oE1ye9WWcb7kMO6eho21dp2bVnci64blhIuVrbR2laz9vR1svU/O911jTF0HWckyOJrxvHTaWeZNvzAqu00hKPYbQpVpYm/1/RzBxPXDa6fOgK7qlD5yhbuemETwcIRvPR5gIsqE8/7xfdHsfL2ixKDSK86h3DZAiLBMIFIQnMwef9AJI4Wk7YjOTmy+d0NXxw2/eTF5wxIkwy4fupwzhuax6KSMTz97u4MH5Y6XDOsxcxhdak/p677XXWdb85Xd1dfJZFIugapPuTvxw7kp9PO4oFV27mocg13vbCJK4sHcenoAfxtTx2Vr27jynGDqHp1Gzdfeqbpc+6ZXYSu2vDdUZZV6lUoCkpjN/ugL7/Ak98vzXc51MT+MNWXlc8qQhUQ13XqA9a+2Wo4qX7oMKFTiHF13SAQiYGAw/4I9/1hS6vXg666nvQkjEAA3y9+zmlvvcmgmj2c9tab+H7xc4xAoLPfmqSDUFVhGTuqcogo0LYJ9LeA1ElwbuDNNrx/m6DrBkciOkeDUcuEy6hBfU+oWepzWbc1uOyqpSNXFEE/VefBad9h3S8vZ/GUAkT5v1F/04/TdMw6G6lT1vWJ61jabVyHfh47v37tU/7uvjVc++h61mw7yOaaegr6uJhWNNC8R0I+yEYgEiff50gLgEJajLpbb8W/ZGlCJ31KAevKL2fJ3HGNVVl6ZuC0YgvfHzco7X0mX+NEwU1Lko2pm/WWTo+XdD1iMcPSdmMx68+zNZIvJ9NqZlcFd88czdryadw9czT2NgoKZOt/drrrGmMEgwSWP42qKhmHOve9ktDl7+e1UzF7DJGYzn2vbDMT5TdfOpJ8n4PyJonK8pe3EI0ZlEz4TsI24nEMX47loVG8BS5P19MTmAHpKyVk97sXjjoNOC4BlyT557IZo3jsrV1pci4uh5qWvLjvD1uoD0a5o8nPTdf9rnqo2Jyv7q6+SiKRdB1cdoXFc8Zz5z+OyVjb76/+hOumDAcSfuf0fm5TsmVt+TQWTB/Fsjd2svDFzdhu+RcGffkF+U8vTxsgCom1PxTVweslFNURThe5HgdLGn1Xfo6Tx97cyYLpo8z7PvbmThx2laCWWRCY9M1pw0lT9NezSdOcKMZNrh3JNSItPmrFetBV15NsdMs9rN2O7/rrEM6EpJBwOvBdf53UQO9FNJdvkrRtAt1lGIY/+YfGnztnGmYzhKNxyldspaCPy3IBGNjPTTCSPjSpaZDdEIqaA0WTJFtdszlyxenk2IUX8HXhEBqmXES4ujpDx6wrIAfldW2yBS5uh4puQG2Dlva7ZJveLZeNNJPoSVutenWbGbyZ93HazWE04epqGqZcxNfDRuBxJGwh2+sP7OdOeyz5GicKbk6UbJSVBj2H1mqgh1IGNydJ2nNTgpGY5bVNfbl572ichS9s5urf/oUL73uDq3/7Fxa+sJlQGwTg4SzvWw5eSdAt1xi3G+/s2c36X384RjRmZGzskptkq0TloFwPFSu2Uh/WsS8oa/b+zaHrBv5INC2BeYf0lRKy+93TG9fs5FqdJOk3l67eYSbPk4+HtXha9eE/XzTcTAql/pxRzd1FDxVP5Ku7pa+SSCRdgnA0Tp1fY+ELm3DZrX1gMiZIxrZJf3zhfW+kFUK5nccTl4ZhoPv9GLpOPBSy3CNBQkt3/jMb+PJbP7UNGtc+ut68b22DRjASw+PIUhDoUDOGk0JCfz1bbH6iGNcq8Z0aH7V0Peiq64kV3XYPq+sYDX7q77yLA8PPpP7OuzAa/NCFVBMk7cvJ7kd6C22ZQA8IIc5L/kEIMREIteH924Sk420uOeNyqGmnhE2D7D9tPkBlaXpr56KSMTyzdjeQGAJigFkFFtZiGELQ5731uEpKzPskdcwkkpbSnN26GzX6/3fBVP5+7ECzTe9YSEtry64sHcvG3YczEjrjCnMJRWL0eW89p9fsJWftOlwlJWl22tzrZ/s+QPbg5kQb2O5WaSDJTmsS4gBCYNl2KixyGHabyPDJlaXF2G3WCY/UAaXv3XMFz/70AgpyHM0GBi2tIpGt/z2QYJD6srJmbVgIGJznybpJtkpU7qn1m4l039BCAgdrW/UdSRKOxjkajFomMLVYvPtVP0najBOt2ZWlxfz502+O+6rSYtwOlYfmjud/F0zlvXuu4OXb/o7Fc8bhsqtpvjM5eHRa0cBmB9WdzKFiR1TtSV8tkUjaC5dDZVBuIibYU+u39IF7D/nN2DYYiVFVWpwWJySvC+w/yIFhI2h44kmMw8dlVSLBMMFIjP/40UR+f8tks5o7qMVwOVTKZoxi4+7DLCoZk+Hn3A6VvYes31dYi6NHIpb7QZcePSm/mS3xnYyPWlpk0p2KVLrtHlbXqb/99rTug/rbb5cJ9F5Ea/fsvY22nITzC+BlIcQBwAAGAde04f3bhKTjPRZKDFlsOqBOCKh6ZSu1DZo5FCMZZCcHZvx5Ry0zzhvMQ3PH43Ha2F8XNFtdpxUN5JbLz+KO5z5Ou+9jb35CbYNGZdW/41JV9INfZ+iYSSQnIplUtLLbo8EIr3z0FdPHD2bBjHOIRHUUAb95fWdaW3b1xq+4sngQDZEYhxrCqIpIDIEpLUYIgWfQQPYc8vPOvhglVf9Ors0w7VTN8vqKgKXzzjUPn178617L6rWmkhpNv1vJYTTJQKw7VRpImqc527XCaVNwNMqsDMr1cKA+iEMVOG2Z576qouC2GyyeMx6fy4Y/HEMVicetaM2AUmjdYNDU1n854KhnILxetA8/whsMcM/sIu575bjd3DO7iFhcx6YqBCLWw5cP1AepLC2meuM+098uKhnDY2/tSvjGaBwjFkN8vJGq0ksoX7E1zc7cLdiYJjfqqRTkOAhocTnQtheTze8qAu6eORqPU+Wa7w3h+qkjCEZijZsjQX1Aw+u0UfnKFgr7e/nh94aASHT7/PzKUfwyxaYWlYzJOqgu6f+aW+eb0lGDmKWvlkgk7UVYi3PYH2FcYS7PrN3NopIx3F/9Scqg+7H08zq4e+ZovE4VRQhcDpXzh/fn339YzLuffstNl5zJ4DwPgYO1uGbMwPP97+N/9jn6VVWhjjyT+lCMB5r44sff3mVKaCYfe++zb1kwfRRDC3yEtETleTga553t32S8r6rSYlQFjkQVytd8xeaarYn327gfVJxOchGt9pvZhsgfqA+26uCytetJZ9Jd97DZug9kzgV/BugAACAASURBVKr30No9e29DGMapVXUIIc4H9hmGcVAIYQd+AswGtgMVhmHUNXuDdmLixInGhg0bMh7XdYP6gMbKjfu4asJ3CGpxMznTx21n45eHGdLfx7WPrue8oXksnXcunpQp1U67QqgxERiMxPjwi0OcfXpfc/F5Yf6FPLBqe9oCcd7QPBZMH2Xec8m8c3FHwwiPJ03HTNKl6TCXkc12AWLhMAFd4VgommG3E4f3JxqLs3LjV1wx9nT6uO0sXf0pa7YdTLNBSNjk4jnjwTDwumwEvzmE0bcfC1/cnBaIvb7lAHMmD8XbmPhOSgUcDR5//b4eOz6n3QyeWrv5bW6aejASo+y5jzO+T8nvpaRFdAnbDUdjRKJ6hu067Qoue+ZnGQhH+eCLQ0wYlk+O205DKMrGLw/z3RH9MyaAh7UYQS1OIBIz7+112vA4VFwWCXF/OMqdz2/KsKuH5o7HZzFdXNphp9Ih9tuc7ep+Pw1PPgXX30hctafZWR+3HbtNIRY38DhVjgQ0KpokwMHg0LEIg/M8Zuywtaae/35vL5Wlxbzzyde882ktVY0b6khUb9XGNBiJcdgfyYg9Xr7t7yzjEWm3HUan225zfjemxeDdd3BP/h6aN4cjjV0MqZslp00Q0vS0BEv5rCIeXbPTPCQ/b2geFbPHYBgi7fmp635z63xTpL/tEnSJuEEiOQm6hO0m90uBSJyqV7dRkOMwE+LJrjWXXaX2WBibIsyD8xumDueH3x2C15Uo0Hvync8TBXgzRpKb58PYf4D6sjKcDy5h4bvfZvjJu2eORovpafu9shmjWLp6R4ZPrg9qrNywj0tGD2BIfx+BSIw/bd7P90YWWMYOS+ada+4HW0u2vaHXoeKwte7gsjXrSWdykmtZp8cNekMDh2+4MVGB3ojjgsnkL38KJSenI96epJNp7Z69ka73JWwn2iIS/R1weePPk4F/A34GjAceB0rb4DXaEAOXXeHq7w7B41SxqTEE0NfjYMPuRDJ8QD8XkH5KqCgCl13NcP6VpcVsqamjbMYohvT3IQTN6pwl9YMUp4/W0l0WDEk7YrOhxgz6ehwIkbBbRcDgXA9ep40DQY1LRg9gUK4HAby9/RtTUuWxt3aZt9lcU4/PaWP+f21g8ZQCABa+vtdc5JPadGUzRqXJWiiKwOe0Y1MUhIB8nzPDDltb1ZXUGQVaXaEu6T7Y1ESSsant2lTrQ0SnYlBcmMfdKYc6laXFOJXMQ18DiMR0Hli1PS3Jk02SpbVDR1tbRSJ9dQ/DZsN28y3c8eIWLh5VwJXjBwMQjeus+LCGkglnUL1xH8vf3c0NU4cnOiGcNvYc8tPXY+ejzw8x8vS+3Pn8pjRb/tXVY9m0t44rigcxe9KQxoMfPas/zIbLrtLXY8+oFskmKdPVq58kbUdzflc7eJDoH1/H+/dXoMcMUwIIMAfYPjR3PL98eWvG4wumj0obMHpaHzdaNJ4oEHGoaNF4YvhtY9W6y6622K67a9WeRCKRJBEYeISOzW03/WLtsTANoShvbDnQeGhejIFB+YqE751WNJAriwdx1wub0oqZHntrFxWrd7FkzjiCZWVo698nf8gZbK75LO01k0NI71mxJe2xoQW+xJ4sJRZN7tXmTh6Ky6Gyvy7I429/zpptB3lv0pCs+sdJf97amLYtO36a2zd2JbrtHtZuJ2/ZMurmz0f78CMck84nb9kyOUS0F9HaPXtvoy3+FdSUKvNrgMcNw/iDYRjlwJltcP82JaTFqAskhnrc94etHGqIYABHgxrnDE5UkgfCicFzTTW1rLSsKlZsYdKI/gwt8BGJxrNqBiU1zU5Wp6vbDqKQtCnhmMGLf91L7bEwhgG1x8K8+Ne9DM7zUOePMCjXw5D+Pg7UBwlEYqwtv5yH5o7n9S0HMiRVvmzU3/UNLcQ3tNAyWBrS35dhry0ZrNWWw7dcdpVl103kjYWX8utrz5XyA92UsBbnzuc3ccXit7ng3je4YvHb3Pn8pqz+MGIolhPAI0bmsqUb8Nqm/SyYPoq15dNYMH0Ur23aTzb32Nqho63RXJS+ugcSi+F22dlcU8+E4fm8/MFe9tT6GdLfx8XnDKB64z4uPmcAcd3giXe+YOELm/iy1s/S1Ts43BBhbGGupS3bVJWzT+/L3S9uZkrVGh5YtZ2AFm/WVqy0oZMHm7mexEZ9XcU0lsw796SHfUl6DmEtbhkzhLU4C9fWYlTeT+zgwawDo7IdNjadnxLW4rgctkR1ogEBLW4OtG2tD+xOGrcSiURihREMEtYFZc99zGX//hYX3PsGy97YybFQlB98dwgLpo9i5cZ95Lgcpo+9bspw7q/+JOugTbfLbkpr+PfUWPrJ2mPhrBKaVpKDyQT0nGXvmc/Lptm+p9Z/SjFtbxvMnHposK5iGkvndZM9bCxGeMMG8h7/HYO+/IK8x39HeMMGiFnvkSQ9j+ZiR0kbJdCFEMnjv8uAt1N+1+WOBd1OO4NyPRTkOLjlspE8/NoOc+PqsCWGI+W47I3DlMamnRJmq4pJXQzcdpXFc8bx8m1/Zw5f+tXVxfx+3W5zQJPTrrR6KFK3HUQhaVPcDpUriweZdvvwazu4sngQbkeiuqvOHyEQieFxqLz0QcLRCeD6qSN4+ba/M4eLJod8jivMJRTTCYY1bpg6PO21xhXmJgbRdNBJedPEUFzXqQ9q5ib8juc+JiAdd7eltVXfrZkA7rIrlt8Ll916iXM7VMuho9kq1lszbE766p6H8HgIfHOIcYW5DCnwWtrakAKveX0ywVh1dTE5bntW2/e5bLy+5UDawc/KDfuy2kqyJfywP4JhwGF/BH8kSlzXCUfjOOxqon/SAG9jPCKHJPZumosZ/ranjoqVnxJxeTMG2E4rGsgL8y8E4IX5FzKtaKD5u6Ru7fHBo2PTfO2JfOCJBoTK4Z4SiaS7IzwePO7jyfFpRQO55bKRPLBqOxdVpsepSd+bbRjzsNN83DB1OKFwFMek8wGIPryUyhkj0+PYmaNwEW+172x6aPnM2t2UzypKu8+ikjE8/e7uZmPajhj+3N3olocGbjfOoiLqbv4JB4aNoO7mn+AsKgK3u7PfmaSDaC52lLRNgvt54F0hxCEgBKwDEEKcCRxt7olCCBewFnA2vpcVhmHc0+Sa64AlwP7Gh5YZhvHkyb7ZUCRKUNNZMGM0C1/YlNaWWv7yFu6eOZpQNM5Dc8fjdqiJNvzGFiOrARg3TB1OMBLD47QR0uI4iRONkyYlUFVaTMXssYS0REv/3kMB3tn+DVdNPKPFJ5GypVUCianIyYTL0AIfe2r9vL7lANd8bwhuhw3DMNBicX7z+me8vf0brp86wnyey66aw0WXvfEZh/2JQboP/W/jgNvSsQAsf3e3abduh0ooGkcVtEij7mSlKyy18UqLWblxX8Z3tD11UKX0RvsRjMS4YepwLj5ngGm7f/70G4KRmKXueEiLU1U6NkMDPaTFMzQYm/te+FzWQ0f7ee3mIOhgJIbLoWYdOgpgbzLQ1K5a24X01T0PIxDArRhUzjybYCRuVojBcbmrh+aOZ/09V9AQjuJ12QhpMfp57IS0uNnxkO9zcN2U4QwtSHQJhaNxriwelKYvvahkDM4sBz9aLE4gEueNrV+bmqXBSIywFueOFHmYVJ1TOSSxdxPS0u013+dANwyEEPzprkvY/tURhM+Hx6Hy4JxcXvpgLzWHApZDlhUBtQ0aVbPH4Ar5WffLy/HvqcF46ndw043gS1SlN+cDWzIjRdqtRCLp7hjBIEGb04x7B/Zzc0eKHnZq7LB03rk8//4e9h7yWw7a3F8X5OpJhSAE+S+9SGD/QYw338CmGqY8TDCk4XbaCX57iCXTh+I+baKl77Ta5zSVGjns1/A4VO6ZXURBHxd7av089tauNNmupD9vdv5VaTH9vPZmY+uugNz7NSEQoL5RKghAW/8+9WVl5D/1JPTp08lvTtIRtHZf3ds45SyUYRj3CyHeAk4H3jCOTyVVSGihN0cEuNQwDH/jANK/CCH+aBjGX5tc96JhGPNP9b0CuBw2wtEoPpeNghwHz/70AtMwfr9uN4PzPAQjsTSt0mRw33SBuWHqcEomnJF+belYVm78Kj3pt2ILD84Zn6FptnLDPuZOHtqiZGC26dXJtixJ78DtUJkxfjCVKRvbikat59qGEKfluLn8gUQTyHlD8/CHYzy8eju1DYlkuRo38Lls3PmPYwhGYvz2T5+ZAVHFiq08NHc8100Zwd5DflZu3MeVxYN4fcsBpo8fjNeppw0LbUprh4emklqxBse/N2UzRvHEO1+Y17VnIvJU3r/kxDhsgpIJZ1CxIn2GhMNm/W9rU2HCsHyOhaL4XHaOhaJMGJaPzeLjT56UN01EZjsp13WDo8Foiz/rcDTOyx/UcPE5AwDQYjovf1Bj6b+lr+6BuN2oXi/utX+ByRfwHz+ayJ5aP8+s3c2abQcbOyNsXFS1Jm0Ac9J/Xj2pkAeuGUdQi6cPWSwt5vUtByw31FYBarxRqqiprVeWjiXf50ir9k0eNFpphcrNYu/B4zwe6w4p8GYMua0sLeaF9/ekHZx7nCoLnk1P9FS9uo0l886lzh/Bhk64spIj1dWJF7HZ6HPb8XA/lMUHhho74jLWeouD8e6icSuRSCSWuN24xPG497c/mmDOS0vGD29v/wa3w8a3x8JcPakQj8tGVWkx5Slx8qKSMbz32bdcdM6AtPihsnQOL2/cx/J3PzIPOZe8tjVREDXzbFzhMJ4mFcPN7XNSDy0bQlFWfFjDntoAZTPOYenqHZZJfY/TZsbN2fZxD84dj9chumyMIfd+mQifz5QKSqJ9+BHC1/r5fZLuSXP5JknbSLhgGMZfDcN41TCMQMpjOw3D+NsJnmcYhuFv/KO98b927feJRHXKVyRaj265/Ky01oRbLj+LcDROfUCzbD1tqmV1zfeGZOialq/YSumkwrR218019XhdNhZMH8WloweYm+RLRg9ocTJQtrRKILExrWwc9JW0ucpXtzVuTAX7U9qqF5WM4eUP9vLPFw03N8CBSAzdgDue+xgtpqfdO5kEuvC+N5j3yHqeeOcL7q/+hIsbg7ajwWizMhQtla6wavHLVrE2pH/6Yt2eOqhSeqN90WKGpQ60FrN2+XEdglqcB1ZtN2W2glqcuJ55bWqVZapuZCiLrYSjcVZu2Ndi6QxnFokYq0ph6at7IMEg8UCA8ITvcsdzHx+PGS4bybSigaY2aKrtXXzOAPP/C1/cjKIIc0jj8XhhC5eMHpD2UklZI6v2Z7dD5ZLRAzJsvWLFVq6bMjztHs0NuJUa/b2H1Fi35lCAihVbM3xwUr8/aZO6gXUFuV3l6t/+hbtf+RTnkqWcXrOXnLXr8P3rLzCCQfNaVZDR/l8+qwhVyA4diUTSSwiFiISjVKzYQr7PwZGAxtLVO9LihxumDmdPrT+xxwpFCdcfw+NUWTLvXDM2feytXUwYnp8RPzT13VWvbjP3exWrPiOsZHZ2NrfPSR5ahrU4Ppc90Yl02UhWfFjDopIxGXIuj7/9OeUvbyHUGDdnlbl12Lr0Pkru/TIxgkFTKiiJY9L5aeu8pGfTXL5J0kYJ9FNBCKEKITYB3wJrDMP4wOKyHwghtgghVgghzmjmXjcLITYIITbU1tZaXpN08IZBxmJU9eo2DAMG5XrSnrO5pt7ULUeAIhKGlV3X1G5urOH44I3UDXe2AY3Z6LaDKCQtoiW2C83rSBf0cTEo180bCy+lfFZiavvyd3ebw74219QzKNdjap8mB9MkGVeYy95D/ox7JzX5BuV6mt3ktmRjnC15o0Wth4YFtViHJSLlxv7kaAvbtaI5H32q925NQhxal6CXvrr70FLbxecjZHNS3uQA6P7qT7j50jPNmRJJUv1m8v/eLDZqdUgY0uKWie2QFmdIf2uNVKuhjlbIzWLPoKW2m+pHW2I7yTkT2QbImde4nVz0qzdZuLaW2I0/Ac/xuNlhV3nszZ1pB5SPvbkTh12VA0IlQCt8r0TSxWip7QqP5/9n79zjoyqvvf/de8/suQZIIIKgkCIocgkgaAVfUay0Vk4NaKiA532r1nqsqG0FLxyaoIkeuUmtFT8etVR7qqJiNbQoFQUvR7SIlbsXFCEKBgMkkLnumdn7/WMym5nMniEBQi7zfD8fP5LJnpnNsGY9a61nPb9lDh+/dlz/tM3L+6u2MeX7/XjqnZ1mjuUu6MrMZz5m36Egtz69gWseXcfqrTUZtdGb+u7kfM9yXlAz8hynXSGgRblh/ADur9rGE2u/5LE3d5j+/IGrh5tyLon30XUjo2/fvd/XrvOoXMr9mu13ZZn8xYtRx44Bmw117BjyFy+Gdi7FIzhxtDSvzjXa/JtgGEbMMIwRwGnAeZIkDW1yyd+AIsMwioE3gKezvNbjhmGMNgxjdGFhoeU1CQefbUDd3rrUHbbrL+pPvT/CrGc/5t6XNlMXiHDHsx9nnVJ9f9U2rruof9rgjUTR8lgGNHbIQRSCZtEc24UjR6OTSRRcDgU0xlW+wR3PfoxdkRl2WteUpDcx+Ovb+iBwJNg6MgismLXb96W9dsLO99YFsia5zUmMMxVvYgaWXbtuVTlphUiR2B8bzbXdhAb6MzeP5b25P+SZm8eaMySsaMkQ0YTGdDLD++ZnfO2Wdqy3NJAQvrpj0Gy/G47idtgtbaBPgZtVm/eaUliQ6jdrDgVZdssFGX13IBxN69Q9HNQsC9uuxsTW6nVShjpm2WjMpWSxM9Nc2032o9li1uSfg1qMitJhaR2HiU2ipicuypZvIRQ5cjQopMWobdC45tF1XHDv61zz6DpqGzRTLkic0BE0134FgvZGc23XCATw793H9Rf153unWBfAvQ4bq7fWmGv4noMB/rXrIH96e2dK1/feuoCl7645FEz5OTnfs8pdMuU5ybGvLEu4VYU+BW7znldvreGaR9cxrnI1XqfdjHcSUi6JeXGVpcVp68ba7fvadR6VS7lfs/2uYYDbRf6C+fTe+QX5C+aD24VlB5OgU5Kt3iRoBwX0BIZh1ANvAZc1efyAYRjhxh+fAEYdz/s47DIVpcUcDkasDSMcJd+jpiwAPz2/n9l59v8u7G928zRd4JKTjERxctbEQWmDN4oKvXGdSdVad1RMsRZkQs5wNFpuHPL555vG0N2rUr58Cz8e2YcHrh5Ov0IPL972f7hvSjFdXHbe+/Q7oNHeQxrv/vZS5k84ja5ylEmjT0+z57c+2UfZ5KF0dduzJrnNSYwzFW9cqmLZtavI8kkrRIrEvnVJaKAnd32XjDo9owZ6SxZvl6pY+uJMWm0tLYi3NMAWPrxz4XLazeFeyQzvm09NfZDLR/Sx9Jvlk4fisis8sGI7C/62Lc13V5QWY2scTvtO2QRmXzEYVZF4dPUOAArzVAww7QjAraYnqZVTiumR5+Dd8gksnD4ST5ZieC4li4JUP/rUO+kxa0XpMN76ZF9KPLHgb9uo+ugb5k8dwbvlE5g/dQSrNu9lzfZ9nFNUQPnkoWknLhID5QLhKA67bGmjCa19cUJHIBB0diS3G1d+F0pGncaeg9YF8F37fabf7eq28+TaL4B4wfqxN3cwa+Ig3i2fgNdpo6KJTy2bPBRVkVN+/vO7Oy1zl2y+ueKKs3CE/Bi6bl4nSZLZ9NL0nvc2kQp9cu0XOBvrGd08duZPG8E7ZROYNXEQqzbvZdLo09t1HiVyPwscDiQl9e8vKQo4HG10Q4KTTbZ6kwAkow13kyRJKgQihmHUS5LkAl4H5huG8feka041DOPbxj9PBu4yDOP8o7326NGjjQ0bNqQ97g9pLPugmqvP70cooqcNtDMMA7eqoNfV4elVGO+YURUurFjNJYN7cm9pMRdWrCbWWBCZMLQXsyaejddpTxkqdk5RAQumjeDO5zamDN5IPO5WrYuBYphFu+WkffiZbBcgoEWJRHUOByP0znezty5AF5cdu03GaVf409tfcllxbx5fs4O5VxVTezjElQ+9aw6a21xdx1mndmXV5r2UDDsFqew/CTUOAlPHjqHgz08Tlu04VYVAOIpLVQhFdDPwyjZEFI4+nC4QjjIraQo9xL8TTQeItRWddLheu7BdXyiS0R96nelajUEtQiCspwxTig+4k3Gpqdf7QhGe/2A3F5/d0xwK/dYn+xqnhae/tj8c5Q4LO1w4fSQeCzuM6Tp1/kjaepHvsaM0OdIofPgJ56R8aNlsNxE3WA2qfezNeLH7xksG0KfATUMwPqQ8qMVQZImZz3xMd6/KteP606/QQyAcw+u04QtF2bBzP98fUBiPOxw29hwM8PiaL1i9tYYJQ3tx84QzqXx5K4V5KjeMj79+UIvhtMuEI7rppxx2mfqkobjXX9Sfn57fD0+jnmmyHxP2eVJpc9sNaFH8oShzX9pyxDa+3w+P00ZDMEL1AT99u3vIc9lT7A+O+MRYTOdQUszhcdj43Wufply3+JqR+LVYs2xQ0CFoF3GDQHAMtBvbTcSaFw8q5JKhvVIGOFeWFtPNYycU0WkIaaiKjD8co3e+26wnHPBpzL5iMF1cdj766gDn9u+BpzG+aAhpFOY5kSQpHm9ImDJZ2db8+BrQF4/Dhu+raiIPLkKv/Y6CPz9NfUxOiQ0qSoup+ujrlCHTumFQ4HWk3GNyDtcR86h2ds9tHjfohw/T8MeluH/8Y2wDBxDd8QWB114j7+fXI3fpcjJuT9DGZKs3udWM9Zr2/UU/gbR1xepU4GlJkhTi3fAvGIbxd0mSKoANhmGsAG6TJOkKIAocBK49njd0OewsfXsnPxvXn5huMPuKwaZh2BUJj9OOjMSB227B86eluL1ecxf2suLe5i5yovAS1ybzMKmxs3JTdZ25K7uluo6K0mGpC+aU4ozFc8B6ivWLm9tNgVHQtqg2mUg0fYqiapPZczBAyajT2Fxdxw3jBxDUYhTmOVMGzc28fBD3V21jwbQR6MuehZmzyH/kYQJBDZdTJRTVcdllguEIdz63ybLAKEHG4CIhXQFY2mtip79p8aa97PQf7f4Fx47bYWP82YU8cPVw8lx2GoIRXt+8N+PnbLcp2KKpPtqmSNht6bbiUhXL4mamDvTEkLvKpOniiSF3VoQjOlUfxYeOJgr0VR99zbQxRbgdqQV04cM7H06bzKTRp/PKhq+ZNTFuAzX1QSQJ7rmqmF21Pp5c+wXlVxazaOUnZuH7Dz8bTWGeyo2XDEyxzcopxbyy4WsmjuwNxL8bQS1GV7edAz6NHw3rxcyJg/E4bJRNHoKEREWSrVZOKU7pMo9EddPmJgztxWXFvbnruY2WBfLkDuB2kiwKWhHVJhOxySl+VDcMXvrnbtZ+UktFaTH/2LSXq77fj6mPvGc2h8CR02G3PJW+2Tj7isGs2b7PtK+YQYrfe2Ltl3z0VZ2l32tnxQqBQCBoFVyqQmGeyrize1L10TfMmjiIfj3idYVVm/aw9pNaKkuL2f7NIQb36cYDK7anxKSqIvHwPz6j/Mpi1m7/jrP7dOOuZRtTivD5HjWl8cNllzECfnS3m6AWxeWwEwhH6e5VuWRwTy4+uyduh52AFkXxuGH0KLj4EiSnk8DBAN29asqg0gXTRnDdRWekbNbf+vSGjDlcR8yjOuI9tyoeD95pUzl4621o6z9EPe9cCv7wMHg8bX1ngpNEtnqToI0L6IZhbAZGWjxenvTn2cDsE/WewXDEPK48+/lNZmdYUaE3XkS3yRiRKAVLliA1DkVy2hV++v1+3LVsI929KnNKhqQkw5NGn043t91MSHfV+kzZlniHejzhbk6iIPRJBdkIaTGWr6/m4rN7AqBFdZavj5+oeHzNFxzwacybOgKPQ+GgTyOmG0wY2ssc9vK9xkE0boeNgz+ZTPmKz9j0l8/NguOqzXspGdyD/B5drO3QrnDr0xuOuWNRFG9yFy0aY/yQU5n9/KaU7hYtGsNpT1+Kstm615m6gAe1GKs2700pcK/avNfyWkgMuduWcv1jb3zO3KuKLe/dqSosfXsnT6z90nxMkSWuu+gMy2uFD+9kaBp22cYPh51K7/x4F7gkSWkbMPWBMDdeMsCUedtV6zMHcTXdUPntpCG4VRsHfWF657s56AvT1WVn8b+PxB+OcXdjkrzslgt4YEX682dfMZipj7xnJrCFeSoA147rb/l+yYVMkSzmDpn86JTv9+PB1z6jfPlm5l451JQoSi6UJySzMmn/v1s+wVzDkWiW3xMnIAQCQa4QDEe5ecKZ3PvXeEyQiCHPKSpgzqQhPPjaZ5Q1FqmTT2h296pEYzo9u7q5YfwAvjsc5OYJA4nGdP7ws9Fm93fiuYnGPEPX0fcfwPfss0Sm/4zylTtMP1s+eSh2RaIsqanvvinF6FOmxRv9/uczMxcEzLwxWUYTEDlcLhAIxIvn694HQFv3PgdvvY3uS/8IeXltfHOCk0FLcvBcJOc+gfiQi2G4HTYK81Ru+sFAU5P3gRXbCWoxHC4VuUd3pMaj+bIs4XHGNXMTumSJadQLm2g1h7QYi1YeOdq6emsNi1Z+SkiLNUvDWeiTCrKR6LRN1pG+rLg3LlUxgx1PYzejLMGL/9zNtePiGnbD++bjazxNEQhHKV/xWdoQxYvP7kn5yh0Eg1rGYWNWw+2sMHQd3edL+T+IAYu5SjRmUL48dYBs+fLNRGPWMmLZbL0pTmKUjDqtib76aTixttFAOGo55C7T0NGW+GXhwzsfIUXl7uc3MeXh/+WCe1+nPqCZRfKELVe+vBWHTaF3vsssJD71zs6UQVwJNlXX0bOrE384xgMrtpvxh1+LoSd18sZ0g9751s/vne/mksE9mXn5ILq5VWZOHMyEob0oKrQeVuZUlRQ/LMgNMvlRjyPuRzdV11HYxUm/Hp40bdyyyUORJDL6s+Q1vLl+L9Mg8aPFEwKBQNCRMHQdJzEKuzgt1+RTdHpW2gAAIABJREFUu7nMPyfP5ZkwtBc3/WAgD6zYzoUV8djAJst4VJsZLzz46qfc9IOBFOapuFQbdQENXTcwAgEOzpiB9JMSylfuSPGzFS9vJaDFUh7zh6OUL9+Slgsm541NfbgsS7jsMvj98f8H/CKu6GRIHg/a+g9THtPWf4gkOtBzhpbk4LlIzhXQpWAQ145PCWoxbp5wptmplRLIH6UokphGfevTG5AgpQB4vMMoxDALQTaCWizNZu+v2kZQizFhaC+G981n934fboeNh1Z9xtK3d1JU6DVlhV78525++v1+GbtkE8UXt0ulYuJAywG5iWuzddQmuiAOXHc9e793Bgeuux59/wERZOUwiU3LZ24ey3tzf8gzN4+lME/N2AGbzdaboqgq6kvPs+Cnw3i3fAILfjoM9aXnUVTV8rVdqkJ5k+Eo5ZOHZgwMWuKXhQ/vfLiS/OWEob04tZvL0n+61Pjm5fUX9eeZm8dyz1XFBLUYf/31habNJ/x0UItZFuENI7WTd1dthuGlh4IpDQB3L9vIzRPO5KAvbHm976tq4YdzkKP50YQtjqt8g1c++jo+OLRsAjMvH8Rjb3yOwyZb+jNZImVIcnP9njihIxAIcgEjFMIIh1MGOUM8hlh2ywUA/OOu8VSWDsMXiprXJJ8iS/jsuS9t4VAwkubHbxg/gF21Pspe3EwwEkNyu9HWf4i3qG/GjfdkMm3QJ/JGKx8u8rvOjxEIoJ53bspj6nnnYgQCbXRHgpNNS3LwXCTnzu5KbjdGnz4oMhl3hd0OG4bfj+T1mo83V7s5k0QFxLsej3bkSUhcCLKR3KWQIGGzN14yAFmSWLV5LxefjTnMNhSJxZPhN3ewZvs+rht3BnX+MNdf1D9FkiLRYZ4ottj/VsXC//glLmd8uFhClihxbeJUhRWJLoiU418zZtD9T0tTvledGaHzmko4EuOmS89Mk70IR2K4LAaSZLP1phh+P+GVK9Hm/JZDjY+pY8fgvepKJIvjhpGojtpEFzih96ao6fvKLfHLwod3PoLheHLb3Rs/tdZ0FgrEfeK+Q0F6dnVSMuo0ypdviZ9ys7B5t6pktG+XqqS89lPv7LTU6weDyldSpVpe3biHKef1Tbu+4opBRMpm56QfPpF0RJ+ezY8muswPB+Nybwnd8pmXD+KaR9dxTlEB4Yie4s+CWoyYrnP7Mx+nDcPzqAoLp4+MDx/P8PkkmlGafneyxRMCgUDQ0TAkiXpdwQhHzTXZKiaoKC1GtUnmNZlOkTUtfiektOY2Drd3qQqG34963rn4dlVb+tm9dakF0L111rFMKBKL+3wLHy7yuxxAksh/9FHwNaD07Uusuhq8eSC173hHcOJoSQ6ei+Tcp2AEAsj5+URjBocCIcuFIxCO4nGnLlRNiyJBLYZTjyBhoPv84HYTiujxxCrSmDg0Hm9tqeajLEs4E5O0O1CiJmh9Ao2FHCub7VPg5k9vf0nJqNNYu63GTI7nrdhmFr7PKSrgq1ofD776KQumjeDacWewe7+Ptdv3cVlxb1Zt3kvFxIEYzz6Nd/o0fI89St2OL3Ddcx8HfBqKLDVr8GeiCyIZbf2H5lyBzo7QeU0nphu8unFPiu74qxv3cPX5/SyvD2YotAS1WMrAJADcbvKffIJgQwDPqT3xf7sPV54bMthbzICXN3ydou32+pavmTqmKOP9t0Q3WmhMdy5cqkJFySCChsz9VdtSZqEU5qncMH4AfQrc+ENRwlHdPBL9zM1jzS5zwOwyXzh9ZGZffshHZekwU6f0gE+ji8sW1zl12AiEo0gSOO3pwe34wT25u3G2S+J7trcugCvip76qCsgtP3wi6ag+PVvMMPuKwThtMotf+9T8nVX3YbI/k4C7l21Ksemy5ZuZNXEQi1Z+SuWUYlx2JaPfa++DxAUCgeBEEJLtlL+yle5elV9fdhb3XjUMl6rgUm3MvHwQT72zk9Vba8xBnQ6bxMLpIwlFrGPfpsXv4X3zOdAQNpul/Htq8BR0pWDJEnzPPktFEw30xEbni7f9H55c+wW1DRoeh42K0mLKl6f6Y1eWmkOu53c5gdMJdfXU3XmXOUQ0/3e/g4L8oz9X0CnIFjt6nfY2vLP2Qe5l9m43ekTHpSqEI7G0Tq3KKcXYvt2DUdgjbSc1kUQYuo7zUF18B3b9h3h/82uiP/+PlMEcyYlVsuYjWA/1SqajJmqC1sepKlSUDosPfDG7F4aZmzrjB8cnvU8afTr/NqI3mhZNKXzPKRnCY2/uMOUGxlWuNgMrr0th+th+OGwK3PBzcLnwPfR7iEZxAvNmzsL7vVEEtFi8wyySeWMncfwr0aEAR45/5UKHQku/87lAQk8teQDznJIhGWVTZAnLzltLFyjJHJKdlK3+nE3VW0ybzpesVcqcdtnyXpz2nFM1EzSHQADnB/9LwY8vY1N1HTE9rttfNnkIqk1JW6sTAz0z6pHbFZ5658v0xPXKITg1P648t7lZr0Vi+LVY6nuUFiMZkbTgtl8Pr3l/iU1TRZZ497eXUt94TS754RNJR/Xp2WIG/NB0AkWi+3Dh9JEoEiA1np5sXOszSbD06+Ft1mciTugIBIJcwKUqFOap/L8L+9PNo1Lnj3DncxtTYk6ANdv34XbY0KI6C/62jb49PGk+e+6VQ7E1SmMl+3EJ+MX4MygZ3AOtci6e3/+OkKKS96vbCEdiLJw2ApfDhj8c5YUPdrP07Z1mnOJWFXyhKGu31aRsuHvUuD/OdOIq1/O7nCAQoO43v0k5ZVD3m9+IIaI5RNbYUZB7BfRQRMdplwlqMcqWb0nv1FIVYqf2Qcqm79zk+JL0kxLKGjvOID2xaqnmY0dN1AStT0iLUfXRNyldvFUffcPV5/dDkiSmL1kHwEdf1TH/sn5EKytYsHARLpeDXbU+U4blnKICdtX6jmj/L9/M/GkjMAwDh01C9nrRfT4zSAo1di8erPwvyld8dtSNHcntpmDJEnOTST3vXAqWLMmZDgWh85pOsp4aYOqpLZg2wnKit92I4VaVFJkVt6pgN2I0XbqCkRhlyzendUUunD4yvVv9GO5FkNsYNhvhC8dTlyTdsnprDTddOtByrZ575VD+saXGlMRq2sGxq9ZnymctmDYCt2rDF46CoRP63w24L7oQd2MimjxU1HyP5ZtZOHU4FVecleKP/Rk6Rvzf7gObzdIPd0RZkrago/r0bDFD4uTNjZcMYM32faacgMMucygQsWziyNQduavWBzTvMxEndAQCQWcnlCRbmDih0zTmnHn5IA744gPsbYrM3KuK+bY+yObqOhZMG9E4VyVKTDdYvr6aWRMH0a+HF384yqqNe3jr01oWTBtB+PbfYDtzIHV+La2ZDynGXc9tTItTFk4fyaTfvWM2BEDjhnv5hKyNfLme3+UCYoioIFvsKPLkHCygO+wy9f4I+V7VulOrfAIAUhadp6bHl7xFfdn0l89TrklOIlqq+dhREzVB6+N22Fj69s4U7XJFlrjuojMAuP2ys1i8Kl5Q8fQajQbEnvhv6n/+Hzz46qdsqq4zB4I+9uYO8zU2VdfhcdjYczCATZZxO2zpQdJ/zuGuFZ81a2NHkmXkHt3jmnhud7wzwe1Gko/udDtDQUfovKbTUj21MArL1+9KkVlZvr6aqWOK0hauRKfPMzePNRf6P7+7M2N3e2tru3UGGxYcIYRC2fKNKdItm6rrMg4TLezi5JyiAv78brp+ebLvXfr2Tq4ddwbf1gfp1c3JU+/s5uofXAqNUi0Ou5wxHnA57TiJdwo77Qq7an2s2rgn5f7MTjNFx/vVl2l+OFOS7FEVVJuw2WQ6qk/PFjM8+OqnzCkZQq9uTt4pm9CYIH3N1ef3s9wYSnSlN5VgSbbpE/WZCB8qEAg6MoaBKeGWOB2WTEIuq6K0mC3VdZw3oJALK+KnghND7S+493X+NvMiAKaOKTLX+oT8i9K4Gel+5GECWozlH+xO89uPXDu6WfNW4Ij/BouN+6R8L1t+J3x3x0ecMhAcrd6U67TfqL+VCGkxszMxk74ukNa1mLwgBLUY+f/6F85uXfHtqiZYuz9rYtVSzceOmqgJWp9sutCGYfBvo07jwrNP4dWNe/GFotjmLcBjRJA9R45MB8JRnv9gt7lxlPwavfPd5oyQtCK4JLGpekvK/WTb2JFk2Vxom7vgdhb5IqHzmk6LNM2JF8Wr9/tTHqve77csird0QGlL76UldBYbFhzB1bjhkujUeuDq4Xid9qx2NGfSEHp1dfHd4SD3XjWM7nkOy2HMu5JmUlxW3Ns84n39Rf0pGXU6Qc26qzykxXC7XEjhKLc+vcH8/ZZvDjH7isH0KXCnJa9N/XCm026zrxiM22Gjm9tOODHbJccT4Y7q07PZaPLJm4SfrN7vz7jB6LQr3Pr0BuZNHW4OC01IA6zZvi9FN/14ED5UIBB0dFxJm9+ZTqP5w1HsisT/vLebU7q6zFPBFS9v5YGrh3P7ZWchS5I5Z2Lt9n1cfHZP7rmqmGvH9eetT/ax52CAqY+8Z25m7qr1mzHGpuq6rGvAvKnDORSImKc8u7rtcf8tkbWRL1N+J3x3J0GSyF+8mLrbbz+igb54sRgimkO0Zp7cGci5HvxEIpzQ1z2nqAClUVcsoa/b1D8kFoRZz37MhRWrueO5jRxSnNz78hbufqeWoMPNvKuHp7xWchKRrPn4bvkEFk0fmXUxSSRqmV5PkLtks9uvan0YBkRjBiWjTmPDzv0EdImIy4Pc2FUuSxKKDJeP6JP2GoFwlL11AfzhKHpjoUiSZWSvF0mWzY2dZJK7FU4EyQUdU17mxc2EIifuPU4GLf3O5wLZbNeKRFH8wVc/ZVzlah589VNuuvRMwha2oOuG2emTsJvKl7eadtwUp12mojTVx1aUFp8QDfTOYsOCIwSb+L48l51xlas5HNQsbToQjoIB97y0mcm/e5e5L21Bi8RnRyRmUpxTVED55KE89c5O8/RDQlYophtcfHZPypdv5vE1XzCnZEjGeKBpvHDAp8U32o14B0k2n5Opu713vptXNnxNvT9ixj2znv2YuoCW8TvV2emoPj2T3z0c1IAjJ2+SfWxCpiWZxGbPv3Yd5O5lm5AAWZLwqDamjSk6oZ+J8KECgaCjE2yUVAN46p2daev4nJIhPLhyO3kuO49cOxqnqjBhaC8g7pfznHYuG9HHlCfc8OUBSkadlhITl4w6nfc/rzX95P1V27h2XH/zHob3zUeWoLJ0WGoMUToMp10mEjN4YMV2xlWu5oEV24nE4uv7seZ7wnd3DiSXi8PzF9CtspLeO7+gW2Ulh+cvQHK52vrWBCeJlubsuUbObSEkpsrWBzS6utW4/mjjcWlZljAAhy21iGLVpVX58lZmXj6Iax5dR/krn7Bw+sisQ5FaovkohiwJMmEAXd12S7v1OGy4VIXe+W5ufXoDMy8fROXLW1k4fWTKazhsCm4lkqItnbB5t6rwwge7mTamKM1OT0YHXmeSLxI6r6nEbdfWxHbTh9gliOkGr27ck6K/9urGPVx9fr+0a10ZOiZdmeRhIjpVH33dRNvt60a7P74iemeyYUEcpx6h8qphvPKvb7isuDd7Dga4/qJ4kupxpOr0q4rEQ6s+44BPY9bEuL5pRekwnlm3i121ftPmDvrCOFWFe0uLuVuLEYrEGH92ofn7UCRGYZ7KP7bUMOy0rjxw9XDyXHYCjR1rycMdjzVeyHTabVetj/GDe6bPFcjxWSwd0adnihkeqNoGHOkoSt54XDh9ZFaZlmR/1hqfifChAoGgo+NUFeZdPZxDwXiH90Ff2PTD39YHee/T77hh/AAg3qG+q9bHHf82mHuvKmZPXYBwNIYiS+ZQ8lH9u1PeZN5a+fLNzLx8kPmeCVkYRZbMHE2NRdD++DjzflKCt2gUvl3VGH/8b0I3/TKjTMux5nvCd3cODJ+P2L4avvvBpeZj6tgxGD4fUpcubXhngpNFtnqTIAcL6C5VYU7JEBRZIhCOUb78yOJQUVpMF5dCKKLjSSqiZFoQigq95p9dqoLc2Lp+IpKIpkmJrhvxZFkU1HMa1RbX8G9qt908dooKvdQeDuELRU37TNhmMkY4jBIK0adHPHHukecAoD6g8ejqHazZvo/rLjoDQ9dTNMtPxsaOkC/qvGSzXStcqsJlxb1T9JznlAyxlHA5ljkTraXtJmy48yFJEl3lKFef3487n9vIxYMKKRl1GuXLt1CYp3LD+AFIUnyT8aFVn5napEWFXuZNHYHHEbe3xMyVCUN7MWPCmdzVKNcyvG8+900pZvyQU1O+H2WThzKkT1cuOOsUZj+/KeXxx97YRm2DZh6PtipiHk2L1CpJThRK77mqWCTCnYBMfvffLyjigE9j7pVHutHhSDzrsivmWm8lPdSa/kz4UIFA0NGRkIjo8Q7vhO8tnzyU5z/YzaRRp3HR4J7c+9etSZJtp3H3so0p167cuIebLj0T3cDM6ZJJrkVAYkM0yrvlEwiEo/HaBOD73UOwcBENiQttNk791W0Z13hZOrZ8T/juToLbTcGSRzg445akQbGPgBgUmzO0NGfPNXLOm4UiOqs27zUT4aY7uQumjcDdRDM3W5dW4s+tuTgITTFBgpAW3/SxsltZlvA6beiGwfUX9Tc195L1qnTdoD4mU/b3L1OKMY+u/txMjs8pKsC/pwa3Gh8U07SI3podeB1VZ1ZwdLLZrtVE76AWMyUtEtcn9HqbXu+0K5m1HC1oTW03YcOdkGgU/H7cp3jYVF3HzMsHpXSC/WNLDecUFTDz8kEpRcaa+iCSJHEooKXY27Xj+lPRKDkEcdv2h6M8sGJ72km3eVNHcPeyjRlPwGXqCm9O3JDYFE3oWe85GODxNTs44NMIZNBeF/qHHYtsfnf2FYNx2hX+sWmveX3i39iV5K+6eVSKCj0pXY2t6c+EDxV0JM6f+48WP+eDe3/UCnciaE9YnV6vaFy7A1osZb2PS7Ztsby28uWtzL5iMLv3W+uo760LmL65orSY5z/YzdK3d5p+s5uipwyEdJaUoP7nHACW3XIBj6/5wnJz9FjyPeG7OwmBAHpMp/sfn0TyeuMd6f4ASiAAogM9J2hpzp5r5FwW5LIrTBp9esYhSW6HLW2n1WpBiHeAfX5S9MkzDfrK5aPUuUo2uw1qMQ4FItz3yjYqSov5tj6QpuusRWMEwlH+8LPR5iT3ype3smDaCOZeNYxv64J0sRlos+8mVPtdfIDoSZy4LeSLOi/ZbPdEXJ/QckwO2jOhNGq7NR06qpwAMxM23PmQ3G5kl4tAIMzwvvlZO8ESiWz55KEYxLX5u3tV5pQMMU9TWD2/d77b8jW9TuvvQfIJOKuu8ObGDbIs4Wk85dbd62DuVcWEtBgOu2wZ98R0HV03hD13ELL50UsfWMM5RQXMvmIwyuufM7xvPnOvHIpNJn3zpTQ+tC6kRXGqtqwnG44X4UMFAkFHpzmn1xNkiyk2VdfRp8CNbhhUlhZTtjzVL3scitlxvv7L/Vx8dk+uHXcGu2p9vLLha6aOKaJgyRIOzpiB3OtUjHsquWvFZ2yq3mKu67KEeaLteOoZwnd3Etxu5GCQAz+/4UgH+iN/EB3oOURLc/BcI+c+BVmWcNtlUwu96U5uIBzlzuc2pnRqybJEt0YdIJdqo+ZQEDAov7KYvXUBPGrrLg5CU0yQIJvduh02XHaXuUs4f+oIPty5n/MHFOJ2yOi6gb+x6yH5uP7ja3bE7bo+yOtbvqVkWE8kQFv/IVIbLJYdUWdWcHSy2a7XmX4krCXXBzMUCxdOH2nZLavaFR57Y1uKBvpjb3zO3KsyF91bgrDhzoUeDlMfkXjlX98wp2QIe+sCGbqz40ena+qDLFn9uSmDEtONNB3zps/P9Jq+kPX34Ggn4FoaN1jZrEc9ou++q9bHo6s/54BPE5v3HYhsfhQwizPvlE1gb10AmywR1Un3p8s3M++iUzBWvEL9z/+DsuVbWvVEpPChAoGgIxMMRzKu3apNTvld4sSw1bXJcyr21gdS4ginqmBrPCXsUhXOOrVrmuyh0y4j9+hO9z8tJWh3csezH6edaFs4fSQSnJBit/DdnYBAgIO33GqeWtDWvc/BW26l+x+fFB3oOUJLc/ZcIyd78O02GZsiUVFanDJdtqK0GNUmWU6NDkd0XKqNcZWrueqhd5n8u3e54N7XmfrIe6itfDTpWKdhCzofTlWxtNuorlN7OERDKAIc2SUsKvTiVBV0Xbecjn5/1TZuGD+AmkNB7q/aFj9GuOJT7DNnoZ53Lno4TCAcRTfiGvy6LsZHCI4N1ZbZ51rhUhXuuXJYyvX3XDnMUgPdlaFYaHUtxH1qbYPGNY+u44J7X+eaR9dR26AJnyqwJCTbKXtpC0+s/ZLH3tyBTZGonJJqy5WlxSiGTlCLcd8r21i9tcZMficM7WXqmF9YsZrnP9id9l3wOGxpj1VOKSYai6W919wrh+JxKrw394fMnzoCh10256QkfHXwBMQNql1h6iPvmd+R1VtrxOZ9ByOT3w03xrfD++bTEIxwwb2vM+Xh/6Vs+ZaM/tTb73Skn5RQ1ig1kIgjmsbLAoFAkOu4VBuVkwen+N45JUN465N9eB025l451PzdW5/ss/DTw9i930dlaTGBcJQX/7mbAo/DjCPufG4jh/wRYroOpMoeJud4QS2GJMvIXm/WWDkh2yIQSF4vSs9enPLmG/Su3sUpb76B0rPXST2RLmhbWpqz5xo5tzVo6DrhcJQ7nt/Mr350Zsp0WdUmITfu5DZNEp2qknGHuLWHYwhNMUGCsBbDH46k2O0BX5juXgcx2cDjjNvh8L757N7vo18PL3sOBnCrCt08qmXg1KfAzb5DwZTjgt7vjcL95BNxvfRlHwvtfcFxE4nBt/WBFNv9qtaHS81DtXCf0ZiO26Ewb+oIvE4bvlAUWYo/rsipe78t1TQXPlXQEpomnYFwjMIuziO2vL+OmB5h5rJPKMxTTXmgP7+7k7LJQ4nG9BQ9/8Tw2oRtB7UYWjTGmi3fmqci9jeEsMkSs5/fTGGeyuwrBtOnwE1DML5JmjxUtHJKMXZF4u5lRx6bN3X4cdu4GAjW8YnEsIwZujjtZkEnETdAPCbI5E99u6rxFvVl018+T3kPsakiEAgETQiFcDvt8bU7301DKILHaeOHw07FqSqohsLcK4fSI8/J3roAqk3it5OG0LOrC384yoad+xnet4CuHjsSEuMH90ybC1TWeNrY42ie5IJY0wXNwQgG6XLXndTdfrsp4ZK/eDFGMIjk8bT17QlOApliR5eqWObsuUbOfQRGIIDLHR8E9rP//sB8XJEl3i2bQECLH2ttuqCEtBhrt+9L0TFN6I+1dtFFaIoJErgcNqbPX0ssqRNckSXeLZ/A8x/sZvzgnmZSvGrzXqZ838nja77ggE9jwbQRloFTTX2Qnl1dTY4LRsHpoazJUb+mGrq6brSqFqqg8+BSFW5a+qGl7VoRM6AhFE3TKe/qTj86JmXQNJcymKLwqYKWkEg6u3tVbvrBwJQYoOKKs3DFosz+65emrxzSp6tZHPeHongsdMyXvr2Ta8edwdh7XuecogLmTR3BW5/W8vtGLeqmw0MTg0rnTx3BC//cneaXZ18xOOWxu5dt4sFrRqYEv64Wys2JjaaOj0tVmL5knaXfnXn5IFZt3svFZ/c0fze8bz6yRNq/e8XEgUTu+S2+mbNEAUYgEAiOhq7jcNqZOv8tS/97y1MbUvxoYhD5Bfe+bv65bPlmFvx0GHWhGP16WOukux02fLuqkVT1qL5ZrOmCZmEY+Jcvp1tlJbaBA4ju+AL/8uXk/eKGtr4zwUkiW+woyMECuuR249esdX184Shep81yMKizcfjoKxu+ZtbEQfTr4SWgRXG3sv55AqEpJoDsmlSTRp1OV4+dWRPjSXHJqNNYtXEPq7fWoDTaT2XpsBTt0jklQ3ht015+OOxUs+heWVqMU7UhSVJWDd2YrhPQYrhVG7tqfazdvo9Jo08XHeoCS1raJW4YUPnyVkutxqaoNhl3kl7z3rr4qQvVllmlTPhUQXNJJJ2BcDStA6x8xWcsnD6STdUbAUy5lruXbUzqBrfevEzomG+qrsPrsMWL7g5bPBbJ0k02fnBPs4s98XjvfHfatQ67wi1PbTjmE0Rio6njky1mePDVT6koLabqo6/N4bdlk4cC0E3RWTh9JC5VIRiKIAX8OP/wMKH6Q1SW9krTQBcFGIFAIEjC7cafxf8ebcBo4kSw2+UgJkUyvtbu/T6Kik6n7pbbqKj8L8pXfJbRNx9tTRdNUQIAXC48V15J3axZRzrQFy0Cl6ut70xwkhAa6Nlp86qBJElO4B3AQfx+lhuGMbfJNQ7gz8Ao4ABwtWEYu47l/YxAAEV1WnYr2hWJQDgaX1iaLBqJRWfamCJzYfGoQi9McHJRZMnSdhVZomssSDgUn+b+w2Eyv1/1Gau31gCNhUp/CPtLLzB/6nTcDhu79/tYtXkvk0af3ngkR2b84J688tHXTBp9Oh5VydjN4LQr1PsjKdPg55QM4ZUNXzNtTJEoSArSaGmXeEt0zW2yjMdpQ5ElJAnyPWrKcCWB4HhIrP/5GWSwXEm+8tpx/dOK7C/+czeVpcVp/vKxN3cAcb/qD0cxDINbnt5AYZ7KzImDMybL/Xqk6lAO75vP3rqA+fOEob248ZIBAMy8fBBPvbOT1Vtr0k4QNffvLjaaOi7ZYoY5k4ag2iR+OOxUrh13RnzjUTYIzJyJr+ZbCpYsgR7dCcUMylZ8kSIPlCiuiyKLoDNx/tx/tPUtCDoJQS3KC/+sTju5XlE6LCVmSNB0OHjiRHBAi7J8fTWTR59mGUes2ryXqaP7EKqqwqkoLFz0YFbfnGlN13WDuoCW1p0umqJyEL8/XjxPGiJaN2uWGCKaQ2SLHQXtoIAOhIFLDMPwSZJkB/6lWPsoAAAgAElEQVRXkqTXDMP4IOmanwN1hmEMkCRpKjAfuPpY3kxyu3FIEo+9sc3UGt1V6+OxNz5n7lXxgV2qzfpjEYmkoK1x2JWMtkuXLvDaKmIjhuPu0oMDPs3sKqu8ahixF54j/NprdJtwKaEePSkq9DJtjAtZgtuf+TglkPvoqzoWTh+Z8ahfKBKjbPnmlCLR/VXbmDVxkNBCFVjitCvMz2S7FrR099smy3id8YK52B0XnGhkWcpsk/vrqJg4kPKVO/heYfox67hcS/940dEu4w9FeWF9NWu27zMltxb8fTtFhR4W/HQYbreDAw1hKkqHUd7kxNCqzXuZPtbF63dfgtdhY09dwJQ1OqeogMI8lZsuPTMl6J1TMgSANdv3Cf+cY2SLGa566F1+NKwXd/5kCJIE3YKH0cruJ1RVBcDBGTNw/89fzOHjcEQeaNH0kciShMsuYwT8GG43RiCA5HYjiY1LgUCQ47gcdpa+vZNdtX7T/+7e76ObR2V/Q5iK0mLKk4rhZZOH8tgbn3NOUQHljYWqR64dTVCLUb3fz+UL3+b2y85i3tQReJKaoEoG98DlUqkH9JpvcUVCyA5vi+sUoUgszdcfy6a7oOMjeb1o6z9MeUxb/6EYIppDZK03Cdq+gG4YhgH4Gn+0N/5nNLmsBLin8c/LgUckSZIan9siJFkmEIpQ26Dx1DvxpLao0MsN4wcQisQAUI/lLyIQnASC4Sh9e6QO8Ojbw0MgHEXCwDF0KHW//g1yr1OZf9fdePrEg6/Ys38h/Npr5C9aiP+FF8n7xQ1mgKUbRsauSqddttTQdWboDu7Xwyu0UAWWBLLYrlXB26kqaQlGRWmxKAAK2gxL/dDSYpyhw7h7dGPhT4cRyCARFwxqOL/7lgN33oXjxz/m6un/znUXnUFDMMI/Nu01pbauu7A/6AaTfvcOv/rhmWnJ8pTv9yUSM/A4bOzaf0Q6q5vbzqLpIzGAO5rMrri/Kh4EH/Bpwj/nGJlihmA4Pu+ntkFDAiTD4PAFYyEaNa/T1n9Id4c9o5Sboevo+w9wcMYM85h3wZIlyD26iyK6QCDIaRKzU1ZvrTFPAyfmnTzy+ueMH3xKSn5lUyTmXhWXitMNI2UoeNnkoegGLF71GVu+OcSNlwygqNDL1EFBDEkHWabrxk04VQXJ7T7KnVmTKa8TMXfuYfj9qOeda3agA6jnnYvh9yPl5bXhnQlOFtliR49oUmv7AjqAJEkK8BEwAFhiGMY/m1zSB/gawDCMqCRJh4DuwP5jeT9Zlph39XD8WiylS6uitBivUywUgvaLzSZRMur0tKKi3SZhV2wcSDpyFfrrXwmNHRM/cvV//x3X2DH4//oy3muuSQmwMk1lD2oxsyOh6XG+UMT6OQEtikeMZxZYYM9iu1aEIzqbqw/ywNXDyXPZaQhG+OirA3x/QCE2hyjOCE4+TfVDg1oMZ1TD8Pk4cPMMtHXv06t6d9qR7TklQ3A5VQJr1pL/5BPURyXKn9uY8vst3xzigE/Dt/trcxhYIlm+dlx/vneKlyvOsaNF9bSu9IR0ltOugERGbVWhVZ17ZIoZbDYpPu+ndBgOPQI46PnWGg4vfJBgYwe6et65BDOcughqMVyRULx4nnTM++CMGXT/01LRqSYQZOFYpGI+uPdHrXAngtbCasO9onQYGAbDTuvKWad25c6kOKCytBhbqA5QuPvvX6bN/5l9xWDWbN/HAZ+Gixi+p/+M9pPJaZrn+Ugci8hCplxQbLrnIIpC/uLF1N1++xEN9MWLQRHxY66QLXYUgHQMTdythiRJ3YCXgVsNw9ia9Pg24EeGYXzT+POXwHmGYRxo8vwbgRsB+vbtO2r37t2W76MbBoFwlDuf25g2AXvBtBHi+L/Ailb1GM21XV8oktFuJUmi/syBKR1k2Gz0/urL+K6xx2N5xDqT7p1HVdKkXc4pKjBnBKQ9p7SYbh47iug8a2+0e9u18rlBLUJ9IJqmv9bNbcOlCh+dQ7Sa/TbXdjOh+3w0PPEkXX51G3u/dwZEo+S98y4vfh3l4rN7msce3/pkHz89qwsuLUi4Z2/usPgezL5iMG5VId+jYoTD1MfkFP/6yLWj2VXrY9HKT9OeO2ti/IhlSItxwBfmgRXbLb9nbjG35WTT5rabze8adXW47Ap1v/xlSpJ8eP4CYvtqKFiyBK1bPvWBSJofznfbcdhk0+5NGmMO0YHe4WkXccPJpj1roIsCerNpN7Yb0KIcaAjTO9/NrlofT72zkwM+jQeuHs7s5zel+eX5l/XD07MHF1a+QUw/Up9RZIl3yycAENRiqPv3ofXomXLaLPEaxyq5IjTQ2w1tHjcYuk7dbb8m75YZ2AYOILrjCxoeWUL+ww+JtT1HaGnO3kjOOIp2taVoGEa9JElvAZcBW5N+9Q1wOvCNJEk2oCtw0OL5jwOPA4wePTrjzkCwcTfVqktL7LIK2oLm2m42uzWCQcsjV9EdO7ANHIgky5ZdYVZT2R12mVBE5w8/G20Gfau31pjH+WQp+yR3Qe5wImzXCofdxmNvbBf6a4JWo7m2mwnJ7cb30O/xXHWl6XsjDy6i5J77KF/56ZGujYkDcUb81M26g4LnlzFr4iD69fCavnXN9n30KXAT1GKAhOJyka8bKf41qMXo1yNdXz1ZOsupKjy59ou0DvjKKcWieN7JOBF+N3aoDv+qVTjmLaB7UV98u6rxv/QS3eb9F3D0mUEZj3kHAqIDXZCV4/W9AkFb0RLbddoVpj7yHjHdYMLQXqZsrJThpJjnlFEEg5r1qZ9wBI9TxRUJceDXv6H7smUnVHLFKhfMltfpukEoEhM5YAeiubZr+HzE9tXw3Q8uNR9Tx47B8PmQxBDRnEDUSbPT5p+CJEmFQKSxeO4CLiU+JDSZFcDPgPeBUmDNseifJ5Cllg+oO5GIRUdwrGSzW4/TScGSRzg445Yj3WSLFuL/68vk3dAbPJ6MO8fJA3KtussTQ+iSNXTFUF1BS2ipzw2G47Mqrnl0nfnYOUUFZhJxvAg/LDhejEAA9bxzOTxvAfmLFlI36w5CK1fiPXMgC2+8CZdLJRjUiD7+GLZbb0HudSr1fo1FScX1OSVDKCr0mN3lyR1fyf5V1w38GfTVE9JZIS1GbYPGe599Z0of+UJRHDZJ2HaOks3vugcOIFLwM8pX7mDTXz7n+ov689Mbfwkue9wnIpk21dQPh7QYLrebgiVL0jTQj1WDVyAQCDoTCVmU7l6Vm34w0NzYXnbLBZZ+2f/tPjy9e5pDyZM34V2qDd3nA5eL/CefIBCO8E7ZhJQmp+OVXGluXie61Ts5Hg/5ixZRN2tWUj1hEXg8R3+uoFPQlnXSjkCbS7hIklQMPA0ogAy8YBhGhSRJFcAGwzBWSJLkBP4HGEm883yqYRg7s73u6NGjjQ0bNlj+LhYMoil2y2OpXd123K2o4SwWnQ7LSfvHyWa7QS1qbbcuOw49gqSq4PMjeT1Ev/iCwKuv4bnySvx//Svea65p1nCvQDjKLItjgbOvGIzbYRO22vFoF7Yb0KIcaoHP1XWdOr9GWZLec2XpMPI9KvJxHiEUfrhDcVL+QbLZbiaShygqPXvRZeZvUPr1S5HK0mMx8PlBkfHXN3DX6m/SfOu8qSNY+PftrN5ak/UIdkzXqfdHKFtuLZ2l6wa+cAR/OHW+i7DtNqPNbTdjzGBoGKqDO17Ywr92HWTC0F4pBZ6E3XRzx2PlTL7S0HXT3q0k4gQdlnYRN5xshIRLp6Dd2G4i1gyEoynSahOG9uLmCWemrdPdFB0pFqPhyT8i/aQEb+PJIONvVbh/fBn1vy0j/8knOCQ7U+KAOSVDWLV5L5NGn35S1vpMeeKxyscIUmjzuCEhT+j+8Y9NCZfAa6+R94sbkMXpspwgU+zYzW3HlblOmjNJRpt7OcMwNhMvjDd9vDzpzyFgyol6T9nhyHostTVJDGVMHg5S9uJmsegImoXDrljabfmVxYQi4AoGwW7DCIexDRiA+8c/5vD8BQSrqtDWrWvWcK9Mk9j7FLjBQBRhBMeE064wvwU+V5Zl8j0qC6cNx+WwEwxHcKm24y6eg/DDghODJMvIPbrH/WpjARE48me3GwIBGpYuRe7SBc/117GpekvKa2yqrsPrtKX8nOkIttL4nch0xFqWJRRZpvLlTcK2BUDmmCHhdxNr/bXj+nN/1TZLu8l2rD9ZGk7ItggEAkEqnsbZJsl51eqtNcgSLJw+ElcTv2roOt7p0zk4YwYNSaeJD89fiLbufYINAcpWf57iq++v2nbS5pwYup4xTzxW+RhBO0OW8U6bxsFbbz1yuuwPfwCxOZ4zHC12zHVyMpsyAH8oankstbWPJohFR3A8BDMcp953KEivLk4O/Pv15C9ejJTnRa+rwzZwAHm33Rp/7sqVzTpaLSaxC1qDQLjlPleWZVOu5UTItiQQflhwomhaQEzuSjePvi5ZAppGYH+dpW/dczDATT8YCKTKZFlxtCPWLmHbgiSCGfxuMBxFkiTTHosKrfX1EzNPhFybQCAQNJ/kk46zJg5KW/trGzSAFP8K6Rvz0R07ODx/IcGqKgA8p/a03Ih3O2zIUubi+Yk4LZSIbwIZ5OREnthJUFVwOMhfMB+lb19i1dXgcMQfF+QEmepNQS2GR3zHycmtpKAW5YV/7mZOyRDOKSpAkSXOKSqgsrQYJ7FWfe9EcTKZxKIjEBwNRYKyyUNT7LZs8lDsikwwqtOtshL/8uUYdXWgaeztP4D6sjK6zi2j26NLzA7JbDjtCpVTilO/G1OKcdpFAUZw7CiyZGm7SpZuGT0WQ29oiAftDQ1xOYwTgPDDgtbCCATixfN17+OaOJFulZUoPbpDREP/WxUVEwemfAfmlAzh8TVfcH/VNm68ZMBx+VpD180BZMkI285d5AwxgyylrvW79/uE3QgEAsEJIvmk45/e3plWc6iYdDbOmBaPb32+eLzr86UVuut/W2YWzwH83+5rsa9OFL4PXHc9e793Bgeuux59/wEMXW/R38mMb/7r/rRYRuSJnYhAAN9TT2GE45s8RljD99RT0IwagqBzIGWIHbPs0eUUObmF4HLYWfr2TnbV+s2jCbv3++jmsSMZBoaut5qGYyJhaaonKRYdQXNQsxypie3dS+C1uOa53Kc3kiRBNIq27n0O3nIr3Z98Alyuo75HSyexCwTNoaXHwfRYDOPAgZShuAVLHkHv3h1ZOT5/KfywoLWQ3G6Unr3o+f57KKedRmz3bupu+zWxfTXkL1oIf3+Zhdf8X5x2Jf4deHMHq7fWoMjScctkGYEA0Sf/SMX0n6UMIKssHSZsO0dxqDYe+9t2S78rS0fWeoddprK0OFVfX/hEgUAgOCaSTzqu3loDwKyJcT/sr6nFFQ1y8MYZKfGt75ln8T30+/jPTzyBZFPo8fwyYrt3c/jB3xHbV4Mrz93i+DV5Yx+I54UzZjRL1jMZye1GW/8hRKM4gXkzZ+EtGkUwquMSeWLnwePBc8014PcBIDnU+M9iiGjO0FLZ1VwjJwvowXAkbffWrshoWgxHNIxB62k5iuKk4HgIaTH69khdwPr28OCvqSX069+Qv2gh/r/+lbzrriVas8+8Rlv/YVxeIBiEZth2cyexCwTNJZuUgMdKwiUQwPfsczjmLaB74yAl37PPkffz6yEv77juRfhhQUtp7vFnIxSiy113Unf77UckXBYtJPDmGoKKive6awkEwjz1/i6eWPul+bwTcfxZcrvx/e4hnJ/vMBNb3+6v8XrEANFcJRiOWsYMCb+bvNZn09cXCAQCQfNpKoe5emsNRYUerj5PxdOrEP+eGuTCU440Os24hW6VlfgWPYhSeApGQwMHk+KIgiVLkLweJKeTfKQW+Wqz8J2Etv7DZsl6JmMEAqjnnYu27n1CVVWEqqoIjx1D9z8tRXaIGRidhlCItFZjSYo/LoroOUGmepOQaYqTk5+AE52F00YQM8DjsLF7v4+12/cxadRpqHYbcitrPInipOBYcdhlSs/ry+FgBADVFv9Z/uc6tHXvUzfrDrrdV4nUpQuK18spb75Bw8N/IFb7HdEvvsA2cGAb/w0EuYqTGPOuHs6hYITe+W721gXo6rI3ymZZFNA9HiKJTtq/fM7wvvlUTP/ZCQvehB8WNBcrXfOCJUuQe3RPL6Lrerx4ntTp5X/5FaLX30jZS1vZVL0lbsul8S6O6v1+bhg/gD4FboJaDF03jqsDXT3vXDOxbQDUsWPw/mlpszZOBZ0Ph2xYxgwO2QBSN4YIBHC53UhNNHkFAoFA0DISJx1f2fA14wf3pKiHF384yvP/3M3St3fG44B77sMJhKqq0NZ/iG3gAADybrs1LY5IdIwDEPDjcrsx/PH/S0eJGZIL3wnU886N+/4WdqAXLFmSFgu1tBAvaOc0Fsvr7rzrSCPI4sXgEf/OuUKmepPDnpPq32nk5KcgqSqhiM7dyzYyrnI1i1Z+ymXFvXnlo28IIWOEQm19iwKBJVo0RkCL8cCK7YyrXM0DK7YT0GLI54+J/379h9gGDCBWU8O3ZwykvqyMLrPvJn/JIwRefa1ZGugCQatgGGhhLcV2tbAGhmF5eTAcpXzlDv616yAx3eBfuw5SvnIHwXD0JN+4INdJOf5sdovNsPSnVp1e0hWTKHtpa6otL9/MtLFF3HbZIB5YsZ0LK1Zzx7MfUxfQ0HXr78TRSCS36tgxYLOhjh0jktscJ4JkGTNEkNADgROiiysQCASCVGRZoqsdJo06jUUrP+XCytXctWwjlxX35pLBPc2Y1j5zFhAvaEd3fAGAbeCAjB3jx+KzT1RskDzgtPdXX8Y7z60aCQQdm+RGkMaYt+7220HEBjlDJKpbx45RYQOQox3ooYjOKx99naLrs2rzXsYP7onLYQe/1ta3KBBYohsSr27ck2K7r27cw9QxRUBjR4HPx+H7/itl0cv//UN4SksxorFW1fgXCDIRku1UbUq13apNNUwdU4RVT7nLaTf1IxNsqq7DZSX3IhC0IslFcWdJCfaZs/AW9Y3rfjbpGLfq9PIWnc6m//ks5TU3VddhGJhDxgD+tesgZS9uZtH0kcfUAZyc3B5NakaQG2SLGfR9++IdZsepiysQCASCdMIolC3/2Fzju3tVdMPg3tJirh3Xnz+/uxNvUV/CY8dQ8Mgj+J59Fmw2YtXV1h3jfv8xaZmfyNhAkmXzvcQ60Tk5UZI/go5LzCBrvSnXyckCusMuc1lxb+6v2mYO4JhTMoSe3ZwEA2HcwkEI2inODLbrtMuNHQWP4H/p5ZSJ7dr6D1F69aLultuI1X4nkmNBm5DNdq1oqh8JJ0YnWiBoKYmiuFx4CsY993F3kqxQ5ZRi8t1HNMatjjgHQxFLW3YlDRlLsKm6Dqd67IMbRXIrSCab35X79hVJskAgELQSyWv8hKG9uOkHA1N8cdnkoYRjOt0qKwn8/e94JpXQ5Ve3YYRCllIpHEdhU8QGguZyoiR/BB2XlubsuUZOfgpBLcb9VdtSjlPfX7WNkBbDeGutkLkQtFsy2W5Qi5mF8dBrr6Y8Rz3vXKKf7yDYqLEnkmNBW5DNdq1I6EeeU1SAIkucU1RA5ZRinPZjLy4KBMeCefz5P+ekyQqVvbiZUOSIDTc94tztvkpiy56l8qqhKbZcccUggkEtbaB5YpNIIDgRZPS74SjRHV+gnnduyvWJJFkgEAgEx0ewsREE4Npx/dN8ceXLW4keOMh3P7iUw+Vz2XfxJQDIbrelVArBoPDZgtZHlsl/+OEUyZ/8hx8GcZoxZ2hpzp5r5GQbn9ths+z6cjtsGOeOEgVGQbslm+3KTjuGrqd1LeQvWsjh+QsBsYMsaDuy2a4VsiyR71ZZNH0kTlUhpMVw2pVjHrAoEBwriaK4R5LYVL0l5XdWHeOJTi/d56P+t2Vo694nD1h49TRcLhX/vv24DA3/40upSAzKbezwEJtEghNJZr9rp/7hP5C/eHFc61QMhBMIBIIThqHrOEJ+KiadTfkrn1BU6LX0xZ5TRnG48efkHM2yY1wM8RScDGQZyekkf8F8lL59iVVXIzmdooCeQ7Q0Z881cvJTCIatj1MHQxFc3cUwDEH7JaPthiN4nGq6zl2Dj4alSwmuXCkGygnalKPZrhWyLJmLtVi0BW2JJMsEw9EWyQoly7k03FuB99AhuP56PHluDlx3Pdq693F+voN5M2fh/d4ogloUl2oXm0SCE0ZGvxsIEav9DikvT2jmCwQCwQnGCASou+EXyIWnMG/mLEIRa1lC/7f74l2+zSiGizkngpNCNMrBG29MlXAZO4buf1rahjclOJkIGdXs5OQn4FJtVEwcmNL1VTFxIC6HDVksQoJ2TEbbVY98lZO7FsjzkveLG+KaeiLQErQhzbFdgaA9k5AVKntxc7M6xjMlu4CpYxqqqiJUVUWDzUbvr75EEsVzwQkko991O3A12mUiJhAn0wSClvPSkze0+DlX3fBkK9yJoD1hDmKMRglVVeEsKaHinvvSTpy5FR3vV182O0cTWuaC1kYMERW0NN/JNXKzchEIYH/2aeb9pARv0Sh8u6oxnn0abvg5iMVI0J5poe2KQEvQbhB+V9DBORZZISsfrPt8YkCT4OSQxe/KwtYEAoGgVWg6iDFUVYX3zIEsvOmXuBz2tPhBrP2C9oIYIioQMqrZyckCuuR2450+PX6sWmiICToQwnYFHRVhu4LOwImQFZKEjqngJCH8riBXOX/uP9r6Fk4ox/L3+eDeH7XCnQiag9U6750+HVm1IUmSkEEQtFtEjCoAIaOajZz8NISGmKCjImxX0FERtisQxBHfBcHJQtiaQND+ELIvnR/hewUdFWG7AkF2xDdBIBAIBAKBoJUxdB3d58PQ9ZSERPZ6RWIiEAgEAkEnInl9b7rOJ8cDif8LBAKBoP2Tkx3ohq6j7z+QdjRF7tFdJLGCdo2wXUFHRdiuIJcR9i9oC4TdCQTN51g6w9szQvalfSL8sqA9I+xTIMhOTn4LjEAg7hTWvQ/RKNq69zk4YwZGINDWtyYQZEXYrqCjImxXkMsI+xe0BcLuBAKBoH0h/LKgPSPsUyDITk4W0CW3G239hymPaes/FMMRBO0eYbuCjoqwXUEuI+xf0BYIuxMIBIL2hfDLgvaMsE+BIDttWkCXJOl0SZLWSpL0iSRJ2yRJ+pXFNRdLknRIkqSNjf+VH+/7GoEA6nnnpjymnneu2FkTtHuE7Qo6KsJ2BbmMsH9BWyDsTiAQCNoXwi8L2jPCPgWC7LS1BnoUmGkYxr8kScoDPpIkabVhGNubXPeuYRj/dqLeVHK7+f/s3X2YFNWdL/DvqZ5+mZ5BmYGJBuIw4kuIDAMouhojJkayrmadoLAC7iZKoteNZm9WwOi6M6wz1ysRTO5N1Ou6ibru8mJAcczVm4QsRkjUGERmBDTRkBEUIcMwKDPVr1Xn/tEvdHVX9XT39Et19/fzPP0M9Et1dffvnDp16pzfaXzooZTcTryyRnbH2KVyxdilasb4p1Jg3FG1qrR85rl8nmu/8aMC7AmNFetlsjPGJ1F6Je1Al1J+CODD6L+PCyHeAjAZQHIHel4JRYEycQImPP4YhNcLqaoQXi8XRiDbY+xSuWLsUjVj/FMpMO6IiOyF9TLZGeOTKL1Sj0CPE0K0AJgN4LcmD18khOgFcBDAcinlnjG/n6JA1NdH/h39S1QOGLtUrhi7VM0Y/1QKjDsiytSFK3+e9WtevecvC7AnlY31MtkZ45PImi060IUQ9QCeBvBtKeXHSQ/vBDBFSjkshLgSwLMAzrLYzs0AbgaA5ubmAu4xUX4xdqlcMXapXDF2qVwxdqmcMX6Lg2lf8o+xS+WKsUuUHyXvQBdCOBHpPF8rpXwm+fHEDnUp5QtCiIeFEBOllEdMnvsogEcBYM6cObKAu02UV4xdKleMXSpXjF0qV4xdKmfZxm8uo6Kfzn63iEbFupfKFWOXKD9K2oEuhBAAfgzgLSnl9yyecyqAw1JKKYS4AIACYLCIu0lERERERERFVmkLghIREVF5KvUI9IsB/B2AN4UQu6L3/ROAZgCQUj4CYAGAvxdChAH4ACySUvKqGREREREREVEe5HSx4p4D+d8RIiIiGyppB7qU8tcAxCjPeRDAg8XZIyIiIiIiIiIazQeTT8v6NbnkWudipUREVGqiUgdzCyEGALw3ytMmAkjJpV7mKu0z2eXzHJFSXlGMN8owdgH7fDd2xe8ngrFbOtXyOYHCfdaixG+FxS73MT/Guo+MXfup9u8g089vx3ZDIVRqPFTz57Jj7Fbi71GJnwko/ediu8Feqv3zAzZsN5RaxXagZ0IIsUNKOafU+5FPlfaZKu3z5BO/m/T4/dhXtfw21fI5ger5rOXwObmP+VEO+5iNSvs8uaj276DaP3+ySv0++LnspVz3O51K/ExA5X6uXFX791Htnx/gd2BGKfUOEBERERERERERERHZETvQiYiIiIiIiIiIiIhMVHsH+qOl3oECqLTPVGmfJ5/43aTH78e+quW3qZbPCVTPZy2Hz8l9zI9y2MdsVNrnyUW1fwfV/vmTVer3wc9lL+W63+lU4mcCKvdz5arav49q//wAv4MUVZ0DnYiIiIiIiIiIiIjISrWPQCciIiIiIiIiIiIiMsUOdCIiIiIiIiIiIiIiE+xAJyIiIiIiIiIiIiIywQ50IiIiIiIiIiIiIiITFd2BLoR4TAjxZyHE7gye+30hxK7o7Q9CiGPF2EciIiIiIiIiIiIisichpSz1PhSMEGIugGEAT0opW7N43bcAzJZSLi3YzhERERERERERERGRrVX0CHQp5TYARxPvE0KcIYT4mRDidSHEdiHENJOXLgawvig7SURERERERERERES2VFPqHSiBRwHcIqV8RwjxFwAeBnBZ7EEhxBQApwPYWqL9IyIiIiIiIiIiIiIbqKoOdPmRA/YAACAASURBVCFEPYDPAtgohIjd7U562iIAm6SUWjH3jYiIiIiIiIiIiIjspao60BFJWXNMSjkrzXMWAbi1SPtDRERERERERERERDZV0TnQk0kpPwbwJyHEQgAQETNjjwshPg2gAcArJdpFIiIiIiIiIiIiIrKJiu5AF0KsR6Qz/NNCiPeFEF8HcD2ArwshegHsAdCe8JLFADZIKWXx95aIiIiIiIiIiIiI7ESwr5iIiIiIiIiIiIiIKFVFj0AnIiIiIiIiIiIiIsoVO9CJiIiIiIiIiIiIiExUbAf6FVdcIQHwxlu+bkXD2OUtz7eiYezyVoBbUTB2eSvArSgYu7wV4FY0jF/e8nwrGsYubwW4FQVjl7cC3KpGSTvQhRCnCSFeFEK8JYTYI4T47ybP+bwQ4iMhxK7orTOTbR85ciT/O0xUBIxdKleMXSpXjF0qV4xdKmeMXypXjF0qV4xdotzVlPj9wwCWSSl3CiHGAXhdCLFFSrk36XnbpZRfLsH+EREREREREREREVGVKukIdCnlh1LKndF/HwfwFoDJpdwnIiIiIiIiIiIiIiLARjnQhRAtAGYD+K3JwxcJIXqFEP9PCDG9qDtGRERERERERERERFXJFh3oQoh6AE8D+LaU8uOkh3cCmCKlnAnghwCeTbOdm4UQO4QQOwYGBgq3w0R5xtilcsXYpXLF2KVyxdilcsb4pXLF2KVyxdglyo+Sd6ALIZyIdJ6vlVI+k/y4lPJjKeVw9N8vAHAKISaabUtK+aiUco6Uck5TU1NB95sonxi7VK4Yu1SuGLtUrhi7VM4Yv1SuGLtUrhi7RPlR0g50IYQA8GMAb0kpv2fxnFOjz4MQ4gJE9nmweHuZnq5LqIEwdBn9q8tS7xJRRWEZo0JgXFElYTxTsTDWiPKH5YmIiOyGxyZrNSV+/4sB/B2AN4UQu6L3/ROAZgCQUj4CYAGAvxdChAH4ACySUtriF9R1iSE1iI6NfejdP4SZzQ3oXtiGBq8LiiJKvXtEZY9ljAqBcUWVhPFMxcJYI8ofliciIrIbHpvSK+kIdCnlr6WUQkrZJqWcFb29IKV8JNp5Dinlg1LK6VLKmVLKC6WUL5dynxP5Qxo6NvZhZ/9RaLrEzv6j6NjYB39IK/WuEVUEljEqBMYVVRLGMxULY40of1ieiIjIbnhsSq/kOdDLmcflQO/+IcN9vfuH4HE5SrRHRJWFZYwKgXFFlYTxTMXCWCPKH5YnIiKyGx6b0mMH+hj4gxpmNjcY7pvZ3AB/kFdniPKBZYwKgXFFlYTxTMXCWCPKH5YnIiKyGx6b0mMH+hh4nA50L2zDuS2NcCgC57Y0onthGzxOXp0hygeWMSoExhVVEsYzFQtjjSh/WJ6IiMhueGxKr9SLiJY1RRFo8LqwZslseFwO+IMaPE4Hk+sT5QnLGBUC44oqCeOZioWxRpQ/LE9ERGQ3PDalxw70MVIUAa878jXG/hJR/rCMUSEwrqiSMJ6pWBhrRPnD8kRERHbDY5M1pnAhIiIiIiIiIiIiIjLBDnQiIiIiIiIiIiIiIhPsQCciIiIiIiIiIiIiMsEOdCIiIiIiIiIiIiIiE+xAJyIiIiIiIiIiIiIywQ50IiIiIiIiIiIiIiIT7EAnIiIiIiIiIiIiIjLBDnQiIiIiIiIiIiIiIhPsQCciIiIiIiIiIiIiMsEOdCIiIiIiIiIiIiIiE+xAJyIiIiIiIiIiIiIywQ50IiIiIiIiIiIiIiIT7EAnIiIiIiIiIiIiIjLBDnQiIiIiIiIiIiIiIhMl7UAXQpwmhHhRCPGWEGKPEOK/mzxHCCF+IIR4VwjRJ4Q4txT7SkRERERERERERETVpdQj0MMAlkkpPwPgQgC3CiHOSXrOXwE4K3q7GcD/KfRO6bqEGghDl9G/uiz0WxLZCssA2QHjkCodY5wKjTFGVDosf0REVG547LJWU8o3l1J+CODD6L+PCyHeAjAZwN6Ep7UDeFJKKQG8KoQYL4T4ZPS1eafrEkNqEB0b+9C7fwgzmxvQvbANDV4XFEUU4i2JbIVlgOyAcUiVjjFOhcYYIyodlj8iIio3PHalV+oR6HFCiBYAswH8NumhyQAOJPz//eh9BeEPaejY2Ied/Ueh6RI7+4+iY2Mf/CGtUG9JZCssA2QHjEOqdIxxKjTGGFHpsPwREVG54bErPVt0oAsh6gE8DeDbUsqPkx82eYnpHAIhxM1CiB1CiB0DAwM57YvH5UDv/iHDfb37h+BxOXLaHlEm8hG7+cIyQNkoVOwyDqnQSl3vMsYpV5nGLmOM7KjUdW+xsPxVnmqJXao8jF3KFI9d6ZW8A10I4USk83ytlPIZk6e8D+C0hP9/CsBBs21JKR+VUs6RUs5pamrKaX/8QQ0zmxsM981sboA/yCsuVDj5iN18YRmgbBQqdhmHVGilrncZ45SrTGOXMUZ2VOq6t1hY/ipPtcQuVR7GLmWKx670StqBLoQQAH4M4C0p5fcsnvYcgK+KiAsBfFSo/OcA4HE60L2wDee2NMKhCJzb0ojuhW3wOHnFhaoDywDZAeOQKh1jnAqNMUZUOix/RERUbnjsSq+ki4gCuBjA3wF4UwixK3rfPwFoBgAp5SMAXgBwJYB3AagAbizkDimKQIPXhTVLZsPjcsAf1OBxOpgwn6oGywDZAeOQKh1jnAqNMUZUOix/RERUbnjsSq+kHehSyl/DPMd54nMkgFuLs0cRiiLgdUe+mthfomrCMkB2wDikSscYp0JjjBGVDssfERGVGx67rJU8BzoRERERERERERERkR2xA52IiIiIiIiIiIiIyAQ70ImIiIiIiIiIiIiITLADnYiIiIiIiIiIiIjIBDvQiYiIiIiIiIiIiIhMsAOdiIiIiIiIiIiIiMgEO9CJiIiIiIiIiIiIiEywA52IiIiIiIiIiIiIyAQ70ImIiIiIiIiIiIiITLADnYiIiIiIiIiIiIjIBDvQiYiIiIiIiIiIiIhM1JR6B4iIiIiIiIiIKsmFK3+e9WtevecvC7AnREQ0VhyBTkRERERERERERERkgh3oREREREREREREREQmqr4DXdcl1EAYuoz+1WWpd4moKBj7VEkYz2QXjEUiI5YJovRYRoiIyC54TLJW1TnQdV1iSA2iY2MfevcPYWZzA7oXtqHB64KiiFLvHlHBMPapkjCeyS4Yi0RGLBNE6bGMEBGRXfCYlF5Vj0D3hzR0bOzDzv6j0HSJnf1H0bGxD/6QVupdIyooxj5VEsYz2QVjkciIZYIoPZYRIiKyCx6T0qvqDnSPy4He/UOG+3r3D8HjcpRoj4iKg7FPlYTxTHbBWCQyYpkgSo9lhIiI7ILHpPSqugPdH9Qws7nBcN/M5gb4g7y6QpWNsU+VhPFMdsFYJDJimSBKj2WEiIjsgsek9EregS6EeEwI8WchxG6Lxz8vhPhICLEreuvM13t7nA50L2zDuS2NcCgC57Y0onthGzxOXl2pdNW+MAJjv7xVe/wmYzyXDmPRqJJjkb815SLfZYJxSJWmko8bVliOiYjsqRqPSdmwwyKiTwB4EMCTaZ6zXUr55Xy/saIINHhdWLNkNjwuB/xBDR6ng8nxKxwXRmDslzPGbyrGc2kwFlNVaizyt6Zc5bNMMA6pElXqccMKyzERkb05HQJ3XX0OJjV4cXBIhdPBujmm5CPQpZTbABwt1fsrioDXXQNFRP/ywF3xuDBCBGO/PDF+zTGei4+xaK4SY5G/NY1FvsoE45AqVSUeN6ywHBMR2Zc/pOHODb1Y+INf4+J7foGFP/g17tzQyzo6quQd6Bm6SAjRK4T4f0KI6aXeGSpvXBiByhnjl+yCsVg9+FuTHTAOicofyzERkX2xjk6vHDrQdwKYIqWcCeCHAJ61eqIQ4mYhxA4hxI6BgYGi7SCVFzsujMDYpUzZLX4Zu9XLbrGYLcZu5sr9t6401Rq7jMPKUK3xSxHlXI4Zu1SuGLuUqXKuo4shbx3oQogvCyHy3iEvpfxYSjkc/fcLAJxCiIkWz31USjlHSjmnqakp37tCFcKOCyMwdilTdotfxm71slssZouxm7ly/60rTbXGLuOwMlRr/FJEOZdjxi6VK8YuZaqc6+hiyOcioosA/G8hxNMAHpdSvpWPjQohTgVwWEophRAXINLpP5iPbVN1qrbFeqiyMH7JLhiL1YO/NdkB45Co/LEcExHZF+vo9PLWgS6l/FshxEkAFgN4XAghATwOYL2U8rjV64QQ6wF8HsBEIcT7AFYCcEa3+QiABQD+XggRBuADsEhKKfO131SdYov1AIj/JSoXjF+yC8Zi9eBvTXbAOCQqfyzHRET2xTraWl6/DSnlx9ER6LUAvg1gPoAVQogfSCl/aPGaxaNs80EAD+ZzP4mIiIiIiIiIiIiIRpPPHOhXCyE2A9iKyAjyC6SUfwVgJoDl+XofIiIiIiIiIiIiIqJiGPMIdCGEW0oZQCTVyvellNsSH5dSqkKIpWN9HyIiIiIiIiIiIiKiYsrHCPRXon9Fcud5jJTyv/LwPiWl6xJqIAxdRv/qTMNOlA8sW5QPjCMqBcYdlRPGK5E9sWwSEZFd8JhkLR850F1CiK8B+KwQ4prkB6WUz+ThPUpK1yWG1CA6Nvahd/8QZjY3oHthGxq8Lq5GSzQGLFuUD4wjKgXGHZUTxiuRPbFsEhGRXfCYlF4+RqDfAuBCAOMB/HXS7ct52H5BZXJ1xR/S0LGxDzv7j0LTJXb2H0XHxj74Q1oJ9piotPJ5RZJli9LJNNYYR1QKVnEXDGsctUG2U4h6kiOUiMYudsz44dfm4MlbLsKEehfbMEREVBL+kIZndxzAsiunYVvHPCy7chqe3XGAx6SoMY9Al1L+GsCvhRA7pJQ/zsM+FU2mV1c8Lgd69w8ZXtu7fwgel6PYu0xUUvm+IsmyRVayiTXGEZWCWdw1jXNhJKhx1AbZTr7rSY5QIho7XZcYCWq477m98XJ0d/t0PLr1HbZhiIio6NxOBVe0TcK9PXsMxyW3Mx9jr8tfPhYRvUxKuRXAULmlcEm8utLSVI/+gWE8u+MAFl/UAq/7xFfjD2qY2dyAnf1H4/fNbG6AP6gZnkdULnRdwh/S4HE54A9q8DgdGZ3wJo5gAxAfwbZmyeycygLLFlnJJtb8QQ1LL52Kz3/mlHhd/qu3DjOOqKBi9deEehdumDsVLU31GAmEsfG37+WtjiTKl3wdbxPbD2ogjAn1LsOIdsY6UebM2jr39uzBXVefEy+bubbZiYiIsuULavhZ30FDH+nP+g7iugunoN7DTvR8tHAvBbAVkZQtySQA23agZ3p1xeN0oHthW8ooG4+TIwOo/Ixl1Fi+R7CxbJGVbGLN7VTQft5p6Nx0Io66FrTxSjkVlMfpwKpFMzES0NC9ebehHdE/MIItuw8B4GwIsod8HG/N2g93t08HAGzZfYixTpQlq7bO5EYvIDnTg4iIiqvW5TDtI61l+w5AHnKgSylXRv/ZJaW8MfEGoHus2y8kX1DDvT17DPkg7+3ZA1/QmN9HUQQavC6sWTIb2zvnYc2S2Wy4UNkaSx7U2Ai2RLERbLlg2SIr2cRaIKSjc5Mxpjs39SEQ0ou1u1SFFEXAoSjo3rw7pR1xw9yp8eeNpY4kypd8HG/N2g+J8c5YJ8qOVVvHF9SgKIJrvBARUVFl2kdarfI5PO9pk/s25XH7eed115he9TebeqooAl53DRQR/csOPipTYxlFHhvBdm5LIxyKwLktjWMeMc6yRWayiTXmQKdSqbWIvZam+rzVkUT5MtbjrVVd29JUz1gnyoFVW6c2Wo7YviEiomLKpo+0GuUjB/o0ANMBnJyUA/0kAJ6xbr+QmH+ZqtFY4j5xBBtzMVIhZRNrrMupVKxizxcMY3vnPNaRVFEs69qQFqmrGetEWRmtrcP2DRERFROPO+nlYwT6pwF8GcB4RPKgx27nArgpD9svmEKMprUbXZdQA2HoMvpXl6XeJSqxscb9WEewjRaTjFmKyTTW7FaXV1MMV9NnNWMVe16XfWbVZPIbVfvvSNYSY0MRsBwta4dYJ3Ms32NXyO8wXVsnH+0b/v5ERJQpu51X282YLyFIKXsA9AghLpJSvpKHfSoaCYlalwOrl8xGrcsBX1CDEJH7gfI/CeDCM2QmNtolMe4deQoHXZfwhzTLEcOjxSRjlhKNFk8xiiIw3uvE/YtnweuugRoIo9ZVmpGQ1RTD1fRZreQ6KyfT2M5Eum1l8hvxd6RkiTE1EgzjJ6++h8de2oeZzQ1YtWhmvP2QS+zmM/ZpdCzfYzeW71DXJYJhDZpEvM1dm0XMj3XmJ39/IiLKRqyPNPG8WlFExfSRjlU+c6AfEEJsFkL8WQhxWAjxtBDiU3ncfl7pusSxkRCWr30DX1q1Fbc9sQPHRoJY/3I/jo2EKuLqPBeeoXT8IQ23PbEDX1q1FbevfQNDanBMcR9rpC9f9wYu6dqC5etStzlaTDJmKSaTeEp87jE1hDvW78IlXVtwx/pdOKaWph6vphiups+aTrazcrKJ7dGMtq1MfiP+jpQoOaa+s34XrmibhMvOOQU7+4/izg29EEBOMyzyGfuUGZbvscv1O9R1ieFACENqCCuiMb8ih5gfy8xP/v5ERJSNkKZDDWiG82o1oCGk6aXeNVvIZwf64wCeAzAJwGQAP43eZ0v+kIaOTX0pq8t+/jOnoGNT5g2LxGlx/mAYIzaaIseFZ8iKP6Th2R0HsOzKadjWMQ/LrpyGZ3ccGFODOl0jPVZOPC4Hll81DfNaT42/LjEmGbMUk81JXy4niIWa0lxNMVxNnzVRprFj9bx8dmiMtq1MfqNq/R3JnFlM3duzBzfMnQrAGBuJMT4SCMMfTF8u2JlXfCzfY5frd+gPafhIDaF78+6Cxfxox6NC/f5MC0NEVJnCmkTP68Z+op7XDyCssZ4H8tuB/gkp5eNSynD09gSApjxuP6+sGhQtTfUZNywSR9Lc83SfYYSBHUbVxBYASBRbAICqm9up4Iq2SXjghbcxt3sLHnjhbVzRNgluZ+5VQrpGeuKIszXPv41bvnhWvBM9MSYZsxSTzUlftieIhRwFWU0xXE2fNSbT2En3vHx2aIy2rUx+o2r8HclauvYxcCI2kmM8MrI2hHue7rMsF+zMLT6W77HL9Tv0uByY1OAtWMxnNPOzAL8/Z5IQEVWuWpfDtJ+olm01APntQB8QQvytEMIRvf0tgME8bj+vrBoU/QPDGTcsEkfSfPWSqQUdYZALLgBAVnxBDff27EkZYeYbQ4PaqkypgbDpaLYbL52aEpOMWYrJ5qRPDYQtY8902wUcBVlNMVxNnzUm09hJ97x8dmiMtq1MfqNq/B3JmlVMvXdk2BAbZjHevXk3vnrJVOtywc7comP5Hrtcv0N/UMPBIbVgMZ/J8agQvz9nkhARVa5C9BNVkjEvIppgKYAHAXw/+v/fRO+zpViDInFRlc75rXh+1wcZNywSR9LERq4nKvWomrEuPEOVy+uuMY1XrztSJeSyyJdZmepe2IbaNKPZ1iyZbdg2Y7ayZRNXVvFkVjfXuhy4u3067u3ZE3/u3e3TLa+UF3IUZDXFcDV91phMYyft8yTisd00zoVvfOFMTG70whcd1ZvN9zdaOcnkN6rG35EizOpk05ha0IbxdU7DMXu0keqm5SKLep3yg+U7YiyL1+b6HXqcDpzsdaJjfiu6N+/Oe8xncjwqxO/PmSRERJVrtH6iape3b0FKuR/A1fnaXjE4HQJ3XX0OJjV4cXBIhdftwPWfbYGrJrOGRWwkzc7+o/GR6zv7j8Yfj40wyDTYxtK4sxJbeAYAg57iEmM3JhavHmck5UryCW6D15U2Hq0a6f6Q9XuZxWShY7YQ5YxGF5vym2lcZXPSFwjp+FnfQSy7chpamurRPzCMn/UdxOKLWuB1p060Shf/rCezU23HGKvY8QU1CCAeqzJ6v1WMNXhd+N71szES1LKuaxNl2kE+2m9Ubb8jpa+TrWIqsT61Kgv9A8PxfyfXqcnx6gtqcAgAIjKTiMfjwqj28p1t+8NMLt+hogjUu51wORSsXjIbtdGYr81TnGfalsn37882FBFR5fJFZ3annOsEwqjzOEu4Z/aQtxQuQoipQoifCiEGhBB/FkL0CCGmZvC6x6LP323xuBBC/EAI8a4Qok8IcW4+9tcf0nDnhl4s/MGvcfE9v8DCH/wad27ohabrEBg9h5uuS0gAD94wBxv/4XPY+adBdMxvzXmKHPPJUTGlm9I5lgUZETsfkECtUwHUEXicCroXzLDF9GGWs9LJJa4EJDwhP4SM/rWomz1OB74y5zRDrravzDnNMsYKOaVd1yWGAyEMDgcgJTA4HMBwIMQYqxBWsaPpuqFe0XQ9bYwpioAuYVom1FEWYgQAqevQh4chdR1QR1DrVKCISCcJOyApE+nq5FiHW7qYMisLHfNb8eT2fWnr1Hhnnozsw+1rS3c85kKI1aGQKUcS6+J4nZwgMlujBnXR8lSXpo7ONh5LlZ7H7VTQtcD4vl0L2sa0jhIR2cdo9RpVNkURKf2aHfNbeX4Rlc/LxOsAPARgfvT/iwCsB/AXo7zuCURSvzxp8fhfATgrevsLAP8ng22Oymr6Wa2rBvqRQSgTJ0Ao5g0Bq5EM9W5HfIRBtiNbExt3AOKNuzVLZvNqPo1K6jqkqkJ4vfG/VvELpB+1mOuCjMnl4WTNj6Fv3ITga79D/T9+G6tvvgW1ta6SjjhjOSudbONK6jr0I4M4euutCL72O7guOB+NDz1kWjcrisB4rxP3L54Fr7sGaiCMWpd1XBVySnswrGEkoOG+5/bGy0PH/Fa4HAo8LsZYuTOLHUUAt699w1Cv3LmhFw9cPxurF89ErdtpGmPp2iGXdG2xHCWZTdkgsmof5JqGIXEWV53LYRhZ6xDAymvbMqpTS308zseoZLK3WOx76uoKknJktLo4mxmPucRjqdLzBEI6el4/YJj11/P6ActZf0RUPqSuQ//4OOTQUTiam6EPDEA0NEI5aRzbmFXC7XTgkV/uMdTxj/zyD1h5bVupd80W8lkKhJTyP6SU4ejtP4HRh3JLKbcBOJrmKe0AnpQRrwIYL4T45Fh2VOo6fL6g+aJzQQ2+HTsgVdXy9VYjGTQd8REG2Y4CYz45ylWsAT9441IcPP0MDN64FPqRwVGvFluNMLNa5Mtq4Qir8uA7riL48itAOIzh1Wugfu3vIP3+ko44YzkrHV+WcSVVNXJSGo2h4Muv4Oitt5rWzboucUwN4Y71u3BJ1xbcsX4XjqnpR31nMsIyF5pEyoLS3Zt3Q+PAxoqRHDsup3m94nYoUP/ubyEHjsDjVOAPaYaRhekWM083SjKbskHVLV37wBcIWdbJVqNfk2dx3b72jUh8ykj71+PKvE4t9fGYCyFWtsTYH/7T/oIs5JmuLo6VlfWv9KN/YBhupwMjwTA0i7Z5rvFYqLZMOh6XA4+9tA/XP/wyLr7nF7j+4Zfx2Ev72JYmqgDS74c8fhxDd3wHB6eeiaE7vgN5/Dik31/qXaMiUQNhDBwPGur4gePBSLYBymsH+otCiDuFEC1CiClCiDsAPC+EaBRCNI5hu5MBHEj4//vR+3ImVRXhRx9B97UzcNMXzsC6Wz+L36z8ElYtmoXX/ngEgc99AfB6LV9fiEa/1Yl0PlZpp8qWbWfKaFNEraZla7puekJtVR7qPnmK4b7ga7+DX3GW9ISV5ax03NDQlZTKp2vBDLhh/t0LrxfB135nuC/42u8gTOrmYnSEZDq12mrRXKsFTan8Jdcr81pPxYbbLgYUAfeq++HbsQNDI6mpo9xOJaWuvbt9Op7Yti++LbO2RTZlg6pbuvZBrasGXVedFY+/m75wBlYtmoVap8My9VQ+69pSH49L3YFPhZUY+6E1qw2xnq9UJ+nqYn9Iw7M7DuCKtklY83wkvdx31u/CsRHzi/uFisdCpCkqddklogLSdQzdfruh3TB0++0A07hUDY/Lgfuum4mN//A5/Gbll7DxHz6H+66byfZRVD7nSF4X/Xtz9G/sEvhSREaij5oP3YLZpXTTo78Q4ubY+zc3N1tv0OvF8Pf/F0751rfQft5p6Nx0Yrrc3e3T8ezO97HowmbUeVymr481HCbUu3DD3KloaarHwSEVwZCW8xT9WKdl8tS9xMYdFz+sXJnGLmASB9EGvKe9Hc5ly1Hf0ozh9w6YXgTKZIqoogjUuRzxBXb7B4bx8JY/YHA4aDq12moxoZEPDxue57rgfMvOxWJVyJmUM8pOprEbgAM9r/cnTfl9H4suajE9EElVheuC8yMNuCjXBedHUhDU1xueW+iOkGymVvuCGroXzMB5p0/AuFonjvtCeP1Pg/AFNdQxTZCtZFPvAtbH4MR6pWmcC7dcfja6N+8+ESvXfgHPvv6+aaqK5NRDr/3xCLbsPhR/T7OF2bIpG1SZsmnvWnXwSVWFc92/Y9Vft6Pu9PMw7A/jIzUYr6fCmkQwbGzXZlrXZtJeLfXxmAshlk62dW9O75EQ+/6eHngArFq+AvWnz8nbOVS6uthTV4cvnHMK7u3ZE4+xCfUuqMEwGupdKSkMCxGPY0lTlK4Ml7rsllIxYpeoEPLRbqDqEAzrUBTgZK8LQsT+SgTDOmpcTOMjpBzblWghxPkADkgpD0X//zUA1wLoB/AvUsp06Vli22gB8H+llK0mj/0rgF9JKddH//97AJ+XUn6Ybptz5syRO3bsMH1MHx7G4I1LUfvEk7jjJ28aGivntjRi+VWRDh5FWOepGw6EMBLQjCfJY8ydmK6xwlyNJVe0Lzlt7JrFwYIZcG9/Ef45F6Hz+XcM9zfUuQ3xoQbCWL7ujZSYT+4Y16XEJV1boCWMVHEoAts756WUi0xyoMfyQvpPbsCKDN6/kKrwQpQ9YjeLmAKyy/OcaVznKpvth3Udx0ZChguzXQvaZygN0AAAIABJREFUML7OiRrmDsxFUeI3XewCox+DY/WKBEzruOVXTcOSh16O3+dQBLZ1XI5jasiwza4FM9Dz+vt47KV90Xq8DQ11zIFepkoeu7H2rqGD77MXYcLjj0F4vfE4ql+7DsfUkKFN2zG/FeO9TtQmdKBnUhdm014t5fGY7eq0bNFuGIt0sa/k6UJjurrYF9LhdjowtzvS7pnXeipu+eJZuLdnj+UxJN/xmGvbKJN9sXFb2naxe+HKn2e97Vfv+ctcdonKn63bDfmqO8ne/KEwhv1ayrlsvccBj9Py2GGLA0Ax5KMDfSeAy6WUR4UQcwFsAPAtALMAfEZKuSCDbbTAugP9KgC3AbgSkcVDfyClvGC0baarGGINHjFxIi7pTu3Q2dYxD4FQ+iv+I4HwqB2B+WxcFLqDiEZliwaZVRzcv3gW7li/a9R49IUicdg/MIwntu3Dlt2HUjoxpa5DDYaxYn1vxvFmFusCMmXhMglh6xNWG58QjIUtYteqzly9ZLblyOxMF8ctdEeILiXueboPX71kanz0/JPb92HltW0pnf/D/pBpWbx/8SzUe5xj3pcqVPKTCWDsFx+3dczDxff8wvBaq3r7vutmot7jhBoMw+tywGES89kuHJ2oQus5Oyp57I52sUXTtEjaBUXJqH7OpK4tp/Yqy4IlW7QbxqJYFxqt6mJdl/CHNQweD2BSgxfD/hDuesq6XS11HXogAL/ijC/KWzvGeMx24EJMOZVhE7aLXXagUxZs0m44gqO33pZQdz4IZeJEDtKoEjmey1ZN4ykfR0FHwijz6wA8KqV8GsDTQohdo71YCLEewOcBTBRCvA9gJQAnAEgpHwHwAiKd5+8CUAHcmId9hvR6oQbCptPl1GAYdWlSsei6TJuKItZRWeuK5JH80YvvYuB4EN0L21DncsDlzL6hzlyNBFjHgdddgx9+bY6hYzwxPsxOeu9unw4AGBwOxtNLxE44wuvWoWvJ14wj2tNMz4wtYgQgoXEt4ukERH19/ES1oc6F+xfPQq3LgUBIj5eDUp/IcjRaYdU6Fay6biY+8oUwqcGLg0MqTq51otZp3RgTimKIoXScDhFPO3RwSIXTkf4303QdvujUaDUQRq1FRyUABENaSlqOjvmtpmm7vO4ayzJK5SvdMThxKr7VNHw1GMa5LY2G+LGKlXG1TviDGupc1gvCZVI2dD2SgkOTiHfIeJxKyqh31nOVSygKxMQJ8P7Hf2KC2wlfIAThqol28OmRWNj0Jn74tTmWazckxreiCDR4XVizZLblsdou7dVM2hTmbReqBEJRoEycEJ9tke2FRiumcWVRF/uCGu57bi969w9hW8e8lHLRNM4FiUhHt88fQvjRRzH8/f8FNdrZLyZOgFmfRKbt5VzTwtilDBNRibjcaLj/u3A0N0Pbvx9wuUu9R1REPJdNLx+XkRxCiNi3+UUAWxMeG/VbllIullJ+UkrplFJ+Skr5YynlI9HOc8iIW6WUZ0gpZ0gpxzxMQaoqfMc+xtGRALoWtCUtateGWpd1x12sk+2Do6rpAiq+oIYhNYgV0cXC7ntuL26+7CxMqHehY2MfBo4HDIuIZbqYCxdsIcA6Dj44qmJu9xY88MLbuOWLZ2Fe66mG+DBb+Ovenj24+bIzIwuEajq06Mjz4XXrMLx6DcS//DNWzW3C9o7LsXrxzDGnJxpSTyyid8f6XTimhgyd54mPx8qHput5X/zISjEWoqxmMhBAMBDEfc/txdzuSN0YDAQhA4Exb9sf0rBj3yBOqnVCCOCkWid27Bu0/O00XcfQSOTqeiweh0ZC0CwWyNEk0L15tyE2ujfvhmYSjrELs4lmNjdw5fIypusSIxa/a//AsOF4brYIc/fCNrhrBFYtmoXtnfNw33Uzsf2tw9btiEAIXrd553mmC8LFUs0NqaF4e2TFujdwbCSEZ3ccYD1XJSLH1hBWrO+NxMD63nhdpwY1dGyKpDE89JHPNBYHjwdS2quxTmdFCNM4tUN71apNUcg2BNmPUBQo9fWGv2ORTVwltyn7B4ZTFpu+5fKzT9TPT/UhtORr8Fx1lWGx37Hsg9XxSBFIWxbsUIaJqDSkquLoTTfh8Ofm4mBzCw5/bi6O3nSTaX1ElYnnsunlowN9PYCXhBA9AHwAtgOAEOJMAB/lYft5J7xe1H7yFDTWudHz+gEsu3IatnXMw7Irp6Hn9QMIhqxXGY41iB7d+i7ubp+e0ihxCJh2VN4wdyp69w9hUoM3p5NWq0ZQNSzYQieYxUHH/FY8uvXdlI7xxPiwGk0yudGLh7f8AXc+1Yv3joxgxfreSAO+vR3+nh4cn3sJPjz9DHjTjITMxGid01aPq0GtaCfAHHFTWH7Fic5n3zL8xp3PvgW/Mva0Ji6ngrbmBtz1VKST6K6netHW3ACXxeh2XzCS182wL5v64LM4ObSacVRrEhu1LoflhVkqT/6Qhp+8+l7KMb9rwQw8/tI+Q32WOEJ3e+e8+EKhx/0a7tywKx6fF3/6E3j1nQF0J8fKVWcZck4nyrbz5qNoTmtDvbqpD1845xTDc1nPVS7TY+umPrx3ZAS1rhMjjBQBdMxvTWlbhHU9Ht++Mmqv8oI4FUI2cZXcpnxi2z7DMeTmy85MqZ87n38HzmXLAVgv2pfNPsSOR6ujx6O7rj4HP/jZ27h9bfr2tB3KMBGVBhcRJYciTNuEDs5UBZCHFC5SynuFEP8F4JMAfiFPJFVXEMmFbjtSVeGvccPrrsFjL+3Dv734x/hjDkXgxkvPsHxtrEEUyye37MrIgqP+UCRXHQRMO1pamurjo9US78/0pDWTabNU+ZLjwBfUcP9P92DL7kPx58Q6xiERjw+raZx/+vNwPA/6lIn18Qb8qmXL4e/pAQC4Ljg/MvU1aWpqNilXRuuctkxN46qJ73PsJKFQORhznepKmcmmEzpb/qCGzk1vGmKlc9Ob0VxtqZ3o2U5N81nERiz1USKHoqChzon7F8/KKD0M2Z/H5cBjL+1D/8BI/Jj/3pFhjK9zxevexPosOS2EGgjHOzwAxC90rrymFbVOgdVLZqPW5cDIoQHo6/4d+MbXAZO0LIkdJ7HtWNWJHpcDkxq8pnE+ZaJx26znKpfVsXXKxPr4iNid/UfxiZNq0fVMXzy++weG8cgv/4DOa9rir8m0rrZDe5UXxClT+WzLJkpuU27ZfQgtTXXxNS6Exflifct5OA7rtne2sa0oAgLAbU/sMLRh0rWn7VCGiag0pKrCdcH5xkVELeojqkxupwOP/HJPSptw5bVtpd41W8jL2ZKU8lWT+/6Qj20XgvB64RUCf/7Yhw23XYxJDd547ujB4WDaE8nEBtGW3YewZfeh+MIqiiIs86ofHFLRMb8VD2/5g+H+bE5amauRAGMcCAADx4OGx2Nx5XFGc5e6HJAAVi2aiTs39BpyoD/yX+/EXxO7uNO7fwj1U+cgdM010A99GMnDmHTVOdt84aN1Tls9/t6RYcN2CnkCHBtxk/yZOOImP3xBDUsvnYrPf+aU+MH4V28dNu2Ezla2HeKW618EwqaLoziiozOTc6BbpVl3KEq8454Lh5a/WP0UO+YDkcV0ll05Lf6cdMdzqw6PppM8+OCoikkNXnxwVMVJdfWou/GGeH2b3LHjdipZdd4MDgcyysfOeq5yWV38i7V5uxfMgBrU4A9pGDgexPUPvxx/3rktjfF2gdUFQyulbq/ygjhlIt9t2dg2Y/X2dxfPwk9efQ+PvbQPM5sbcEXbJKx5/i0AwIovn2O6reH3DsD12YtM296Z7kOyXC4olboME1FpCK8XjQ89lLIAM0egVw81EDZtE1qdJ1ebqhwSJxQF/pAGARHPx/vAC2/jm/POxqrrZsKdZlG70aa1WT0+cZwbdW4HBoeDnA5HeWOZb9epGKb6r1j3BkKaxPeuj0zj/O7iWfhZ30Fs3XsY57Y04u726Xhi2z4AJ3Kq47770fjkv0OZOCElb2S206NzKjcL2vDi3sOG7RQyB6NZ6gUurJc/TgfQft5peOCFt+N1bvt5pyEfVWC2udqyTbPiqnGgzu3AXVefg20dkWnQdW4HXDWsv6uBWf3UtaANv3rrcEbHc6t8ssP+sGFNAFUXCNXWRRd4TE3XcmwkhKWXTk3Zjlmd6HE6cLLXmTIFs3thG7wuB+u5KlGjIKWuSzzeh3WJ+57bi/t/usd0uu6T2/edmLpbRiHCFBSUiXy3ZZPr7e+s34WvnHcatnVcjlWLIu1uRQDfnHc2Nv42NS1Y94IZqG85DRMef8y07Z3JPph+TuY0J6IMJS7APOlPf0xbH1FlctYI0/NkZ00ZNQQLSJzIuFJZ5syZI3fssF5vdCQQxoZX+lNGQ86fcxo8Tkfaq+2jTfezejybaYJkO0X7oUaL3WSarsMXHXkSSxcRCOlYvu4NwwiV2EwJr7vGEIsjgbBhhExsZPrgcNByeqcuJS7p2hJPZQRE0h9t75wHRVgvwJtNuXE7FRxTQxmPDCJLtojdYX8IT736Xkqde92FU8Z8NTu2KGjnphOx0rWgDQ11TsvUKWblJl2aFdbfJVOUL3m0etesfgqE9IziwXSU44I2PPv6AUMKuXNbGiPpXJwOqMEwal018ZHCsdlu3108C99ZvyujOlHXJYJhDZqMXDTyBSOp5hi3RVPy2B0JhPHbdwdw3ukTMK7WCTUQxmt/PIKOTW9iw20X477n9sbbCfNaT8XNl52JyY1eqIEwfEENjfVuHBxScbLXiXq3s6xih3X2mNii3VBo+WzL6rq0rLdXL5kNTdfxkRpCY70bK6Lt83mtp+KGuVPR0lQPXzCc8XpD2cZ2tiPty5ztYvfClT/Petuv3vOXuewSlb+StxuIhv0hvPbHI/G243FfCK//aRAXnDEx3Tl7xR1MrFTtnCyPU8FVsyajK2FKfuf8VpzkdVo2mmJGm9Zm9jgb8lQIui5TO5kXtGF8nRPLr5qGx1/aN3qOXpcD1104BTdeegaO+0L4ee/BeF50q+mduUwhzaXclHMORpZ5o1qXA1e0TcK9PXsMaYTS5dXNtJM7l7zjAiJe1ytCQIxy3Od05upm9vt73cqJRdhEZCaEWTlXFIHxXmN8xvKqJ+rdPwRPdPZQYp1+d/t0AMDWvYdR567JuE5UFAFPwoKkY02VVO3KsU73OBW0fiqywHLixcVtHZdDCGFI67Bl9yFs3XsY2zvnRTryhIAQwIR6t+VntfN3wjqbRpNpW9YQ56FInCPW5y4AfzCMkaBmWW/XuhyAdKBGUQzpVGJpwRyKwLaOyzMuS9nGNnOaExFRpmpdDpwzebyh7dg5vzUv65ZVgqqdi+ELauhKWv28a/Nu+IJa1lPadF1CDYShy+jfpFXNzaZip1v9nChTptNPN/XhvSMjWPP827jli2dhXuupAE6ktEiM01gH/B3rd+GSri2466leXPzpT2Be66lpp3cWa3p07CRBEdG/ZdLYZ5lP5QtquLdnjyFW7+3ZA59FjMVGlcdi8471uzA0EoKm66bPj+Qdj1wArfdYjzwHIr/PcCCEweEApAQGhwMYDoSq+veh7GVazpPr2TvW78JHagjP/uPceP0MnMgznVyn39uzBzfMnWro2Cm3OrHclWud7g9q+Jdn3jTEU+emPvijbV2rtA6ZHHuTv5P1r/RjJGjdFiaym0zaslZlfzgQit83cDwwar0dK1Nm5a57wQwcGwkVtH4p1/Y0EREVV7p+UqriEehWi87VuWtOjCrIQCbT4hI7OQHEc+xZpccgypTVwkBTJtbHG/DLr5qGweEguha04amEVC3dC9tQ53KkxOa9PXtw19XnwOuusewQ52iW9FjmU2W70KcvqKFzk/E77NzUh/sXz4ov0JmrYFjDSEDDfc/tNSwK6nIohhG7ROlkWs6tnnfX1efgm/POhiIii0F3L2yzLCctTfXM4VxC5Vqn11rEU220rTuWhbMTv5N5rafiirZJGacXIrKDTNqy6erv2H2TGrwZ19vJC9YvvXQqzp86Ed/ZsKvs6hfKzNM/+kb2L7rnQP53hIgoA9mes1ebqh6BbjbyxhcdJZCpTBagyWX1c6JMWI0g6x8YBnCiAb96yWxIKdE/MGKIU03CNDYnN3pHPfHlaBZrLPOpsl3EqpAHb00C3UlX1rs374bGAZOUBY/LgaZxLqz95mfxm5VfwtpvfhZN41wp5dyqPpjU4EX35t2446+nxxfztConvmCYnZElVK51erq2LtSReGqh7Z3zcP/iWRjvzTzPeeJ3csPcqSkzjNItxkhkF6O1ZdPV3zH9A8OW9fbJTsAX0uIzMwAYFqy/7sIplu0du9cvRFSZpK5DHx42/KXqkbbtSNXbgS4E0DG/1TBtr2N+K0ZJf56SrsXtVEZt9HD1cyoUs+mnXQtmYEpTHdZ+87NYeulUfHBUxZdWbcXKp980pHTp3T+EWpcDSy+daugAWnrp1HgjP2a0NEVkxDKfKtu0P2ogbPodJsdmjKbrGPaHoEuJYb91qhcgktvNdFQmT1YpC8GQhlsuPxsPvPA25nZvwQMvvI1bLj8bwWinoa5LjEQXY7S60BmLu9ioR6tykri4XDHrY9b9EeVap1u2daWO4z/6MY6NBA2phY5F02T5g2GMWPzusZgAgA23XYx5raeipak+4w5AxhTZXXKMLr10quHxmc0NODikxv//xLZ9+JdrZxjr7WumQ9+wDseGA1iRlJoFgKHT/r0j5h3wY6lfWM6IKBdS16EfGcTgjUtx8PQzMHjjUuhHBtmJXkUUAay8xth2XHlNKziGJ6Jqx+ELAO4aBXddfQ4mNXhxcEiFu0ZJu4ycpus4NhJCxybjgo1LL52Kf3vxj/HnJS9AkzxdL9tpskRWkqefjvjD+MlvT6Rp6VrQhq27PzTkZFx25TRs2X0ofiWx/bzT0JkQ010LZuC1Px7BzCmNaPC6AGDUNEWZsvOCY/nEMm/O6RCGOtfpsP7tHYpAx/xWdCcs9NwxvxUOk3iJ5Us3xnEbGurMc6HHOjSTFw7zBbWKXGixWspdsSXOZAAQn8mweslsQ3q3pnGulFi+u306HvmvdzCzuQEfHFXhddVgfJ0TgZCO8V6nZUqB0dLGSV2HVFUIrzf+V6RZDyCdTFLUVYtyrdPdNQq8Loeh3vW6HAivWwvx1+3o2PSmMW3Epj50XjMdUgpDvMZ+dyC1PdAxvxWHP/JlvBhjucQU683ylmtdaBajXQvaAMCQAtHpiHQq9O4fwhfO+UTKOWWNswbKX7ej87nfp03N4g9qeHHvYdzdPt2wyHr3gtzrl3IqZ0RkL1JVMbx2LcZ3d6PmrDMRfuddDK9di3E3fQOivr7Uu0dFIESk3Zt4TPM4HaMONK4WQsrKvCI9Z84cuWPHDtPHpK5DCoF7nu7DVy+ZipamevQPDOPJ7fuw8to2KCbRoesSI8EwvrN+l+EE4dyWRnx38axR8z5qug5f9ERCDYRR63KkXeSObKdoVUa62E2WeIKnBsJ46tX3DBdzzm1pxLIrp+H6h18GEOmU3NYxD9/69x3xHOi3r30jJaaXXTkND7zwNtYsmQ0AWL4u9TnZ5mastga9jU6+bRG7I4EwVpjE0eols007rXUpM66jh/2RBRqTtx3Jl+5M2bY/GIYa1DASCMcbBnXuGnhdjorLgV4B5a4oO5lrvds/MIzHX9qHLbsPAYjUsds758Ef1Az15rzWU3Hbl85G00kefHBUxY9efBcDx4PxjvTB4SCWXzUNa55/O+3vowbClvVxrVOBfmQQR2+9FcHXfgfXBeej8aGHoEyckFMnerr3qsY8iDnU6SWPXanr0Hw++EUNvLUu+AMhSBnJje4L6bj/p3vw8zcPxZ/vUAR+cedlpnV1uvbAA9fPhhrQjANMTOK4XGKqAurNsbJFuyFXsRGUudSFVjF6/+JZ8UVAYx3bie1vszbIgzfMwSVdW6AljP6OHSNi7ZhYrD274wC+cM4pmDKxHmowcp4YDOk5tSGzbW9VGNvF7geTT8t625M/YA70KlXydoOuadDf/wBDy5fH68+GNWugfGoyFIe9Bw1QfowEwtjwSj8+/5lT4ufgv3rrMBZd1JLuGFIVjSOgSkegS1WFz+nBwPEgnti2DzfMjXTQfOMLZyIQ0lBr0oHiD2nwuqwXHl29ZDZqXY5IDnURWaTO5Yw0etxOBcfUUDU3xKkAzE7wOue34spZk/CJk2rjHY4tTSeuFs9sboA/pGH1ktlwCMDldGD5VdMMHUCxvOmJ06/NnpNtbsZyXYQtV7G8mgAq8vNlK9u0Kb5ACAPHg/GLP0DkBNAXCKHO4zI81+uuieeiTuxst/renTUKgmrIsIho5/xWnOxN7WyPsdEFkaxUW7krNLN69+726fHHb77sTACRtcibxp2I0y27D2Hr3sPY9s+Xo7Hejc5r2tA/MIxH/usdbNl9CA5FxBd/Tvf7mOXjbRrnggQghYD/5AZ4f/gglK4u+Ht6cPTWWzHh8cdyGjVUrnm/C6Uc63Spqhi6cSmCL7+CQHs78D+/i47NJ+q9lde04pbLz4q3GX711mHLujr2u5s95nY64KpR4p2MsYEimeaTtltMsd4sb1JVI53nL78CAAi+/ErGdaFVjHrdNRBSwhPyA04v/Amd21Zlxmq2W+LMjNhM0sUXtcDtVOALhuF1OVJnPGdx3sg0dUSUM1XFyDPPGEagjzzzDMZ94+vAuHGl3jsqAo9TwVWzJqMrYSZi5/xWeJwc/AtUaQ504fVCCOB/LGzDN+edyF9633N7oQY00zxxHpfDMkedL6jBH9Jw2xM78KVVW7Fs7RsYUkO45+k+LF/3BtTg6AuNEmXLbAHbrs27EdakIR/v0eFAUs5pBf6QhtvXRnIyrnn+bUNu9Fhu3lhqAavnZJubsVxOnKkwsl2QxON0oHtBUk7RBTNMpzQHLHJRByzqWF9QQ1fSIqJdm3db7kus03R5Uh7TcsgpynKXX2b17r09e/D3l5+Fb847G/c9txeXdG3BinVv4JbLz47XmUA0h/+HhwFNw7f+fQeuf/jl+EXJ5MWfrX6f5Fzc81pPxS2Xnx3Psbti3Rv42DMONfetgqe9HcHXfgfh9Zpua9TPWqZ5v+kE4fUi+NrvAADu7v+Bjs17DbF7zzPGNkP7eZ/C0EjA8ne3XuRWwzE1ZMynroZS6shyiSnWm+UtMe5jMq0LrWJ05INDOHj6GTj+ox9jaMTYHjg2EjLNky4AdH3lM6Ou/RJb/yJWht47MoKOTbmfN3IBOCLKmdeLumuuwbGODhyceiaOdXSg7pprgBzbklR+sj1PrjZV2YEuVRWuoB+uGiWevzTeQNlk3kBJzFFn7NBpg0Mg5YS6e/NufPWSqdjZf9Ry5Dob4jQWVid4kxq8hjisrRHY3nE5Vi+eiQavC4GQbtoBdOOlU3FuSyPubp+OX711GB3zW/Ho1ndNnzNa7lezxYvK5cSZCsOjh9B19aeNC95e/Wl49JDp84XPB/f2F3H/38zA9s55uP9vZsC9/UUIny/luZouU+ry7s27DdOmE3nd5nWy1chCs07TcrkIynKXX1b17qnja01j8ObLzjRcAPJOGA+Px4nuBcaFQu9un44ntu0DkP73SV5k9ObLzjR934/DAs5ly+G64HxIVTXd1qifNcuFf8l+pKrCdcH5AABv48mjthk6N70ZaSMkLTwa+92tYsKsHWxWR5ZLTLHeLG+JcR+TaV1oFqNdV38awf95LxAOG9YOSDx3/Ju/mJJSp69/pR91dW6sXjIb2zvnYc2S2aajyHVdQg2G42VoysTMF+U147BYPDjNsjNERBGqGknf8vIrQDiM4MuvYGj5ciDHtiSVn2zPk6tNVX4LwuuFAqAWkdQUUyZGpvw/sW0ftu49bNpA8Tgd+Mqc0/DsjgPx16jRaXZCCNMgi6XOiI1cH21xJaJs+C2mhg77Q/jNyi+dSGPhcUIeGYR34gQIRVh2ALU01eP+xbNQ63Jg0UUtuP+ne+KjIxOfs2bJ7LTpK6xyh473OstyETbKD8Xtxnhdx/3XtcFb64LqC8Ijw1DcbvMXeL3wz7kInT9588RCXlddBK/JCIisO8QzmFadqJxHI5br4od2ZRU7vqBmGiOTG73Y3nF5JN5rXZG1UIRAWNfRec10NI2rhRoI43f7jmDr3sOjdigmLxwde5/k953U4IVoaEbdQw/lPAI9+b3KKXURRQivFw1PPA6/qLFMJxGb+QCcuBgUjKZ6q0363XVdmi4G7XJmVkeWS0yx3ixvwutF40MPpeRAz6QuTI5RX1CDf/ky+Ht6AAD1Lc3o/c8/GF4TaW84cN91MzGu1onjvhB+3nsQj720DzdeekY837lZ+yLWZh7vdcXLUGwWaK7nja4aB+rcuqGc1rkdcNWciN9yTUtHRIUl6urMZ/DU1ZVoj6jYrNqLvqBWDetojKoqvwGhKAiEwhjxa1jz/NuGPKYtTXWmDZTEHHWxxkadqwaKIqAGwmlPSl7cexjdC9pSctnZsSHOBlX5iKW46NiU0MG4oA2bXtuPx17ah5nNDeiY34pAWIMnYeGkdJ2HsQUXBXQ0T6wz5JT+1VuHMRIIx+PeSrrcoeVw4kyFISHwkaxBx0+ScnpCmK464guG0fn8O4Y46nz+HaxePDMlB7pVHawGwqaLiLqdCroWtKEzoU7uWtAGt0Vut2w73O3Ebh1W5X6MsepYcwiYxsjIoQEEHC707D2CK9om4d6ePYbX/fljH17YdRDXXTglvvjoaN9JYi5uq9g/OKSisc4ZvXCa+2TDcsz7TSfoAI7pNejc1IemcS50zG9Fd0JOy475rXh4y4nOQLN6LfHf/pCGOzf0mi6wmGkdWQ4xpSgC473OUXO6kz0JRYEycUIk57nXC6mqkfSdGdaFiTFaG/JDPfRh/LHh/v0psb700qkpOcvvbp+O44HwqO2EWJt52ZWXKaOhAAAgAElEQVTT4tt9Yts+3N0+PeV4kel5o6II1LudqFEUCAFMqHcbjitcJJeIrMRm8MTWkABOzODJZT0dKj8OBabnyY6qzF2SSkhp/xyuuRhtZexhf8h0xfTvLpqFOnf6DsJkZg2RjvmteOSXf8DA8WB89G0gx9XUi4UNqrRst6o7AOi6Dp8/hFqPE6o/hKdeO4B/e/GP8cfPbWnE6iWzDVcL0/3OAOKdWyP+MH7y2/finfFdC2agb/8QLjyzKe3JgC4lLunaYkif4VAEtnfOi4/CoaKyReyqgTCWr3sjpc61WpQtmzjSdB1DI6GUA31DnRMOkxNmNRDGq+8O4LzTJ8RHi73+p0HL2GbdmB85fo9F+YKzq3dPXATwBUKoddVABgI4pimGz9Z19adR55A4otWgsd6NFSbxf9fV50ARAqeO95jGaib7Ytb+qHM7UO92Mj5Lq+Sxm9zWndd6Km6+7ExMbvRi4GM/PE4H7nqqN+PyqEuJe57uw1cvmWpYsLnzmhk4poYqpo5knW+PdoMdSF2HfmQwPpq9/h+/jfDX/5th8Mp3F8/Cd8zOKRfPshx0kngc6R8Yxo4/DuLiT38i3mm+9NKpWPgXU1DvrsEHQypO9jrzVqdn2x4rM7aL3Q8mn5b1tid/cCCXXaLyV/J2Q3KdF5vBo4xxQAaVjxF/CBtefQ+f/8wphoGUiy6cgjqTgWlRVdE4Aqp0BLrUdcsp/3WeGsDkmoLUdeiBAPyKE7XRKX210U5ws+l+DgGsvLbN0FnudUcqnbSdjxaj84oxai/dyOEKaFBVJEVRIilaVBXeujo89tI+w+O9+4dQ6zJO2fSFNDTUubB6yWwIEcmV6HREnpN8wnh3+3T0D4xgy+5D6Nz0JpZfNQ0elwO6lJZxWM6jdalwsk2Dkk0cORQF4+uMowU9Lodlh6TbqWDO6ROAaEe8EAJzTp9gOQLdbqO4y1WlHGMURaDWqUAfOILwunUYvvorqG85Dd5gOJ72whfU4IaGj0LAfZv78MOvzbFM8SJlZMZFrQtZd6LHYjPxfR0C8an6sbLAmK1OyW3dLbsPYevew9jeOQ/1bgfcrpqUejNdmzMYXbA5eRR7KKxXVB1ZKXUVZc9wgTRWnzZNhPc//hMTohdLg44aQ51ba9G+qXPXmA4cMbtAc3f7dPzm93/Gsiun4fRP1OODoypW/9+98VSKZh3cUtfjo+uzGWVfiLR05T67jIgSeGsx4d8ehTjpJMiPP4as4XGvmtS6a/DYS/sMgzIdisCNl55Rwr2yj5JfRhJCXCGE+L0Q4l0hxJ0mj98ghBgQQuyK3r4x1veUqgrVHzJdIOiDo2rKokdS16EdP44hNYQV0VXXV6x7A0NqEHp0dGRsup8iBOrcNfC4Iv/2ZjGaPdagSlzZfUgNRkZXmtyv6/mdPVDOeX6rmVAUKPX18EWn8iea2dwAXyAM4ER8JcbwR2oI/pAOCWm6UOK9PXtww9ypACKxMGVipFGfLg7LZZEwKi5fwLzO9QXMFxH1OBV0L5iRtGjzDHhMOrk1XcexkchIy0u6tuCO9btwbCQETddNtx3SdAQ1iTs3RJ5/54ZdCGoSIc38+YCxjs+mXqcTKukYI1UVw+vWIbTka7jzpT/jku5fYtn6XviDYUACde4aBOGI16mxnLaJYm2Oud2RmB1KE7PpKIqId9TE2h8AitJuIHtTLdoFkc7yGtN6M5ymzalJmC/YLCurjqykuooyl3weFjnXC+Gep/uwYn0vhtQQRuDAsrVv4EurtuK2J3bAH9LStL/N2zdW7e05Z0zAAy+8DQBY9OBvUtYhSoy/2CjRwRuX4uDpZ2DwxqXQjwxCZnAMyfciuVbnrzzeEJUf6fdDDh3D4E03R+qWm26GHDoG6feXeteoSEbrU6p2Je1AF0I4ADwE4K8AnANgsRDiHJOnPiWlnBW9/WjM7+v1whHwpXTy3d0+HT968d2UBrJUVfiOq+h87vfGVdc39qV0tlvRdQk1EIYuo39NGhVmDaqOjX3wBc3vz/S9M5XvBhUVlwcauq816XB0OaAGwgiEU+Ooe/NufOwLwRfU0i4uCkTz+QbCeHTru2njMHG07vbOefHc5+V8Mk1jV+uqQVf7NEN8drVPQ63LYlSDqqLmx/+KVXObsP2fL8equU2o+fG/mq4C7wtq6NxkjO3OTZG600xYk+h5/QCWXTkN2zrmYdmV09Dz+gGENZ7sFVIlHGNix3LU1cFx039Dz94jxmPzpjfhi9aJiXVqLKdtYvx3zG811KfpYjZbVu2JfLcbyN4cyv9n78wDoyqztP+7t6purYEsRCAIRBZFCEkUXMABBEUZmCaiUQJOt0jbjp8wvQgKDJMgSTPstt0NDqM2as+I0CKKM9i0KDTS4AYthEVkiQRlM2TB1F517/3+qNRN3VRVICpr7vNPSNWtqkvqvOc957znPI/ArHtzdHY3694cTKKQ1G/6m4k5k3Xa2q+wwvKV4KsMtByJ/GbZm3v4yaBu2jo44w3FrQ1RFCgd1VMf34zqiV0y6/I/TyCM7PM1G28vGn+DJuAWi6iAWxSq1xuhWNj2IYTDBLd9SM2kSagJYqSm+KEbXYz9xoCBKwiKgmf1alLLysiqOERqWRme1avhOzR4GLg8ISSJHQWjlgNcfAqXm4FDqqpWAAiCsBIoAPadzw9VvV6sbVIIBcIRznNbZHQ1GJbp0i5eRFRwOHDaHew6ulv3PufajZKQS7Ewl9Qm/LzJAqpkdDM/dCdMMnE0o3P40oeqKPBtPeYVK5g3+h5c2f3xBiOiV25/mB1fVpPXNZ2h12cyZWQvHXdpVpoDQUhOmVF52t1QjM/lL7uONdsRE8XlIBJm4ALD7ydVCTJ/+NU4O/bDc+IUdiUIfhM4HHGXCw4H4cMVxDKthQ9XICS41mE1k5ki6URv/7ilIqnt2SVTnKDjzII+l00R6HIdlb7c95hkY/dRmitoLCYqsow/rJLXJY0Ml8SEwd1on2pjXlE+LpsZX1Dmnc++ZsLgbjx9X+5ZbfZc7y9qFyqQmaIX2zU6aFsfJLOI3WLS7M7tD4OqIplEBIuQ1G8mizl/aIq2S9WXXe6+ysB3w9kaSXYdrSUrzRH3vNViIrjiFeb9qABXdj/cR46irngF9V8eTaiNYf/Wra2j4TkdmDA4oingDYRxNDQVNLW/0tHXYfV7UC0pCKKI4HAQ/ORT3b2IHTris9iwN0OzGF1zaU6JBePysUumiEbX91h7xsSGAQNXEOx2nPfeS+3UqRoHetqiRWC3X+w7M3CBYDWLYNNT/IlCw+MGLnoBvRMQq5LxNXBLguvuEwRhMHAA+JWqqt9LWUNwOAiEFVQVAmFZK/apwNhbu8bx4KpeL566+u+cNCTkUlxd3iAuI2gBS7LEJDqCe745pQ2e38sHTZNOqxKiZtIkxMyrsLZtCwLUeoIs/L9DVNUHKS3sy67KGu7O68T0lTt13KU17gB2yYRDMscnjA0HPVG+9G/9+tEdg9vcwDlDUfD8z/8g/KgAADUQwLP6T6Q88tPEl/v9qKVzmP7W5+z6nwORBLJ0Dorfj6lJEd0fkvnFiF54GkbLJLPIL0b0wh+StWQ0Fr6gzJy1e3U+ec7avSwYl4/LdmkHB5ezuN3lvsck2svnrN3LlJG92LDnpCbQCOALKYiiwJIJ/XH7w7z+cSXLl0UEmcvu7YPTIfEPvdrHcUkns9mzIZmYqKKiFfcNf936EAgrhBUVTyCE02rmjDeI02omEIr4ykR85v6QPhaNtWtRiC/sfdfC8rkKml8MP3G5+yoDydHcoU2yPOxIlVtbB4IArz4+kJc/qGDDnpNaZ7hr/HhqJk2iPkZ0zy9aKF75mW7PKHn7C+aP6Mrce6/Hj4nMNjaO1XgpXVNOVX1QWwOpJkVrOHAfOUqo+N+orfqGjJeWI7hcqF4v0s03RTrQAVtBAerTZTy54rOkscH5ih8M7SMDBq4geDyR4nmDbwlu+5DaqVPJ+MOL0KbNRb45AxcCIVlBUSFKmBH9GZKVFms1XYkQVPXijawLgnA/cLeqqo80/P5j4GZVVf815poMwK2qakAQhMeAB1RVHZbk/R4FHgXo0qVLv8rKyoSfqygq/rBMICTjDym65KG0MBeX1aRxiEIjB3pdWKDk7S9aHHQoqsqg0g3IMbQtJlHgg+LhBEKNwUWywCbVYaHOG7osCyZXEM7rH/pcbReS24ll9UqCP7qXkrf3a4+XjMlh6YYDVLuDzB2bh8tm4bbZ72rvdWN2utaBYhLFOPEkWVGYvnKXbn2s3fEVyzdXGHZ4+eCSsF1FUag5/S0l6w422tOonqS3a4OYYDP2BMKs/PBIvAL4gGycTRIyXzBMnTcUVwhKdVgSUsQk88lbSoYnFPy6lOANhJm64jNdoppIXOwKwnn7Qlrid6H5vbx0TXnCYuSy9w5oRZFgWOa5DQepdgdZMC6fp17bGfc9Lhx/Q5x9nwuS2cWM0b0pWrLV8NcXBxfddpvzjXK9m6fePhhnMwvuvR5/IEzJuoNkpkja4WRWmoPjtV7SXRIgYP+eheVkNvvMgzfgaaCRMWLei4ZLIm74oZG8gGyJ0MM5HNR6ghSv3q1bL3/bfyruwHNmQR/Wlx/nnn5Xk+aUwO8HRdEJeqqCwOw3yvnJoG66KY+SMX2prfPo4vWZBX1Y9n5kf1g0/gbsFpHj13SHcEzjitlM1peHEURR40CvmTSJ4Cef0mbrNqZt+LrZ2OB8xQ+X2MH+JWe7xzp1bvHndDr2vXoFDVy+uOhxg6oozfoeA1c+/KEwbn+E5k9XI7WZsFmS7hWtJkC72AX0AcDTqqre3fD7DABVVecmud4E1Kiq2vZs792/f391+/btCZ+LdinWuAPMfXvfOSWwqqKgBAL4RUuj6vo5Jg1NA5ZoF0OndEfc+yTrjLhUx1xbES7YH7s524XkAfCCsXk8tWpX3OMz7+nDA7/7G1tKhnOyzse9z27Rnm+uaOgJhHky0ec0jPMYdnjZ4JKwXY8/yJOvxdvnwnF5OG1S3PWyonCyzh9Hs9Ih1RZ3+p3MVpMVI72BMK99GF+cHzcg+5IvQl/Oxf/viAvynzqb34XmfG8ugsmU0AanjOzFg89t04rZoiDw/MaDzLov9wf9HmPtIpYSwB+SsVnE7z2ib+A74aLbbnO+0S6ZdDY4PKcDDw+J2I3nZBUmyYKQkpKkAG/GZjZFRMWaFA3PNcFO5svenT4s4T1fwYeElyIuibjhh0JsDnWsxsvzGw9pkzk3ZqezsCgP70/+meAnn+L61S8xP/oYdruELyhjEkBWSRoPy8ueI3y4AmnadJydOujyOn8wTG2C9ZMiiTy1qjzhfvGTZR+ypWQ4eDxUPzxR6wIFkAYOIOOl5YiuCKWMqii6Yv3Z9pTzGT9cQnnqJWe7RgHdQAtw0eMGpb6e6ok/jfc9y/+AmJJyIW7PwEWG2x9K2OQTmdS2JHtZq0kwLvYx0qdAT0EQrhEEQQKKgLdjLxAEoWPMr6OBz7/vh9olE3bJRFaaI6kYUlMVc0EUMdntOK1mREGI/DzHwMBmMVFWGBFrubtvBx4ffi1z394Xo/DeqFQepZMRhYafDZ+R7HEDrQ9JufLtloSPd0y1a1RANouJ4TkdtOebE8VKJhZm2KGB7wK7NbF92q2JN+JYmpWoKNWctXsTiiy2VNjOahEp6NeZxe/sZ3DZBha/s5+Cfp3j6LsuRRjidhcHqqJgVULxwmuFudhCfuwW8Zy4c+es3csjQ3to1Gyx+D7fY9Quhud04LE7emq2/eSKz6jzhozieStFc77xWI1Xs8Go3Sxat59BpRuYtr4SnxThOy17c0+cqKKiCtT+/Jco1TVUPzyR49d0p/rhiSinq+Pi52RI5suS3bPBp2ygOaiKguJ2635CY3f01BWfMah0A3Pf3sdjd/TUYuFdR2ux2yykLV5EVsUhHCNGEP6v/wSPB6fVjE0yJ4+HJRPhAwdRi2czbcPXcXmdrCZePw67lHS/iO4DgsNB+tKlSAMHgNmMNHAA6UuX6nRgBFFEdLkQRPGcYoPzGT8YeaoBA1cILBbSX1pOx727yfqqko57d5P+0nKwJC2cGrjCkEwLx2hiiOCi/hVUVQ0LgjAZ+AtgAparqrpXEIRSYLuqqm8DPxcEYTQQBmqACd/3c6MFGG8gzMrJt5GV5uBIlZuXP6ig2h3E6w9hrz+D2C5D10mjKCrBsIys0qIudFEUSHVamD8uH1EQdF0MUaXypp01l9BJvoFLCKqi4A8rie02EGbikG68sOmwdn2Um7G0MJfdR2v5762VzBjdm437TjVwnPfFlqRo6EvCaegLyt+JYsBA64avwT6bdn37AmGcCU6zWyIM2lJbDYQUSlbruaxLVkf98KVdRDfE7S48YkflxQ4dmT9tOs5O/fH5Q9itZlDN+JJolbj9IYbndCA704nbH+L3D/XHH5IRwiGWTOiPLyhT7w+y7rMIFUAyf3w2WC0iZYW5eIPhOH7/RDGGgdaBpH43KNPWITGvKI/pK3fx8JBu8XazejcLx9+QtAAvTZ5E7RNP6HhSayZN0jiaz4ZkviyZPzf4lA0kQ1M6kygHudguA39IaVa7Iq9LGj5fgPCaNxFG34Pr2p6YO3dFjYlLgiFZF3fvqKhmwLWZIAhYn/kNqz6q1AmCpjokvMFw0sJ7Mhs/XuvV9nNBFBDbZUTW0zlMeJxLbJDomnlFeahEutONfNOAAQMIAni9VE+aHONPl0DbsxJAGLhC4E0SO3oD4eY60FsNLnokqqrqO8A7TR4rifn3DGDGD/mZNjlIyCwhCAJz396nG6tzSCbsVjPe6jCOQABTg+KwrCh4/GE8QVk3ineuHG8mUcQpCSBw1s6aS4xLzsAlBCUQwCeLcXYrmSJ8pPff0oWiAdm889nXbPq8iuIxOQgCbNxzgmfWf4FJFOiU7mBLyXB8QRlBVVB8PrDZwOfTBedWZEoL+1ISwwVZWtgXKzKXgOswcJnBKqoU9Oscx6dmFRPTiAVCckJO6UBIjuM1tydJHO1JisrJpjia63C8VA41DXG7Cw/V640UZhoKhf41a/APHEDagvmoHToQMlsQTGKcDc4s6MPqT47yq3/shaLCjFW7dLY8/42IaFzxmBzuv7kL5i/24bvueux2qUXfq6Ko1HlD7Dpaw+29OxjduwY0WE0k9LvllTX899ZKSgtzeeafb0AyJ+9UT1To85yswtWzB8FPPtW9JvjJp7oO2eaQzJfBDydUaqB1oKmPjj3MsTmdSbu9b8xOp+y+HNS/biI0/iHW7jvNUJeHru1ceANhHFYBAQFPUNbF3U31gGYW9CHFaua2667S0c6VFeayufhOKqs8OtFRwV1P6aieOk2YsvtzsQe8WE2i5vcFUdQOo852KHUusUH0mmcevAFZBZtFpM4TYvrq5MKjsbhU4iADBgycRwQC1Eya3MSfTo6IiFqtF/nmDFwI2CQTBf2ujqsBGblEBK2yCiYAsqJSsrqcDJfEHx8bQHami+O1XgTBROVpD4s2fE3Z/emkNVCreIMyZ3whHWf634/U8Nb2rxh7a1ccVnNjN1qSLgFRFLSx7eY6a3whOa5bwuggMwDgFy3sqqhi7tg8UuwW6n0hdnxZTZ+rU/EEZM54QwAM7dORu3KzkBWVuWv3alyPUSqXp17bqReFUFQsDgc+fwib1Yzg8xGw2Fi74whTRvbSTh/X7viaogHZmuMwgmkD54qAIrB2x9Em9vQVRbd2TbgRyYqqjT4D2ujzgnH5cdeKokBbh0Xj5/cGwtik5LaYzA8nO1lv6aHm+V4X0VFpwNgTLgAEhwPryJE4XnoFu9OGz+NHfn0VdO6ML6ziMEfoMD46WMW8onycVjNHqtwse/8gG/ac5K6+HeNih7I392j86GVv7mHG6N6kXtebaTFF9mQ21tS+RAEtZnjjl22T2rZDMsbqWxv8Mqzd8ZXmd7/51oesKNzSM5Or2tpZu+Mr7r+lK8dr3YntpuYMZff2oXhNTFHwvr6YJBFVFGn7+X6UlSuoL470vUg33xTplD2HDnRI7suMQ0IDLYHgcCQ9zEk60RCSmTc4E6dTwjdkKGs//ZoRuVlxBXCbRYzLyUpWlzNlZC9e2HSYvx+pYX35ccbe2hW7ZGbKyF5asbx4dTkl9/ZBMovMLsxl8l3XYreY8E17EkGWmTdlKq7sfrgrv8JlN3Oiz41kfXmYs0HHfd5C7QFAE+mdOqoXi9btP6d802juurC4ddZfWvyaj2bffR7uxEBrg+ByJfan57ivG7j84Q/KlB+tjas33dy9HS7bpT2pfSHQKjNvwWbDLghkpkg8OqynPli6P5fth6t1QQSAQzLjkPR8QMNzOjAiN0tXjCwr7EuqM1KItNssiE0CmrON2CmKavA/GkgKq0Ukt0uarpOxtLAvqc6ICKPT6kAAJr+ynQXj8hGAancQkyhoXY+yonJ7r0z+fqRGSwTmFeVT5wmwbucx7unXmVSnA0IKR097ePC5bdrnm0SBh4d0B4xg2kDLYJNMccnpzII+Sf1aSyhcwopCnScU12WZ6rRgTpBU2iUTMwv6xN1LMs70ZIeaiURKjXVx5UEJBgkVFvH69q8Z2rs9Xdu5CIz/Z874ZIpX6zvOHVYTg8v0Im3J9Faa8qMD50Tvlsi+Su7tw9J3D7LsvYMJbXvVR5Xc07+zYYetDPYYv5uZIvHYndcye03jVE/JmBwsJoHsdi7mFeXz+seVWldt8ZgcTGoQMwozRvcmK83B8VovZrPIax8d1a4rvX8cKaJIYN06jaP5+x4iGoeEBloC1etFuvkmvehdw2GOzeGMz7sK+xL+z6WED1dQN2c+qS4rQ3u3T0BjVM6SCf2b9d9PjLiOYTkddLngzII+AIgCWEwmStfoP9vcvRvuhYvwr11LPRGBPntZme4AKlmRPBldjdAug1pvKGnsEX0/n8WmxTNd27nOOd/0N4mDMlwS3kCYNKekaSwZe4sBA5c/VI8nsT/1eBAMEdFWAZtkSlhvMmqREbTKIwQ5HMbjD/PI0B5xInXFr5fTr1sG0BhE2CQTlafdHK9tFFwCmDC4W/zrV++m8rSHJ1eVU+tpFAeNInbEbkvJcBaNv0GX0PpDsk7YKQpDJM4ARE4ES1bv1tlcyerd+IMyte4gp+v9eAJhMlMkHFYzZpPAjNG9+aB4OFNG9uK5DQeYsWoXd+dlae+562gtLpuZ0jf3MCIvi+LV5REbXvEZj915bVLR0dhgOnb9+EOGnRqIR0tEQaGRwiVW6POxO68lkMC+IuuivMm6KE/qM31BmfXlx5kyspe2NtaXH096Ly0RKTXWxZUHPybe2hHpTly0LmKP1e4AxU1sbs7avXj88eKgTWMHiPjSI1Vu7d/Ha72cOuPj1ccHsnXWXbz6+EAyU6S4YDWZfYXCKo/d0ROAZe8fZMbo3mwpidj2svcP8sKmw4YdtkLE+t2fDOoWJ2hY+uYeTtcHGFS2gekrd1LQ72o+KL4zYjfvHUBxOJmx5nPu/93fuG32u9z/u78xY9Uubr++vS4GEYvGk/HScsR2GagIOtHGqTGiigYMnA80J7gZybssLByXx5aS4Swcl0eqw0LKIz/FtmgxxW/s5kiVO2kxOdrBHouo/x6e04ER+Z3i4vI5a/cyYXA3HhnaI95fr96N+V/+n+5e0xYtwvvnP2v3HC2SJxLo1dHVhMMaXY0vGE4ae8S+n93cKHh9pMqd8P/mC4Ti/sax1HdR0eG5b+8z1rgBA1cazGbSlyzR+9MlS8BsHGa3FjRXbzLQSgvofkXgTx9X0im9+a6waLHQH5TZtO8UbewWisfkcGN2OiZRIDszcbDVtZ1LC5ISJavNKZXbJBMvbjrEzII+2ufcmJ1u8D8aAJpXRbZJJmwWEyoqk++6roHGwkzRkq3cNvtdHnxuGxv2nGTX0VpS7I00FRGhuzC7jtbSMdWus+GyN/fw6LAeCe3wu/BIG2i9aKmidyyFS3TzLntzj66z97u+d4TbrbOuOF/Qr3NS202WQCcquBvr4sqD3WrWdSfKipq0qzzFpo8TbsxOJ8VmobQwV/dY8Zgc/rilQvt3W7sFm8UUd2AUbBJDJLOvrDQHc9bu5eEh3ah2B3FYzcx+o1zz+9HrWmKHiqLiDYRR1IafRnHkskOsb0wWs2alOXQJki8o8+Bz26iqDyY9PIzGydHfHVYzosuFIIrGIaKBCw5BFDXBzawvD2uHOdGObfV0Nd4f/zMnsrvh/fE/Q3UNgsOh2ffLH1TgCcQffuZ1SaPeH6Tsfr3/Li3M5a+fn+LhId1wJok/sjNdSfNMu81C2uJFkXt94XnETlk47ykAKTJNmqxIrgQC+Cw2MlauJOWDLdgKCoAIvYLdakkae8S+n/vIUe3/+fIHFXH5ZumonnE6MxApqERfl7CBzFjjBgxcGZBl3CtWkFpWRlbFIVLLynCvWAGysb5bC1qaV7c2tMq/gsNqZvnmCkbkZSXkxas87Y4UCwsbi4X39O/Mji+ruaVHJgvH34BdMmmdZk1ff7Khiyw704U/JKMo6jmPtfmDMlX1QZa9f1DjrDxe68XZDJ+vgdaDZNzN9b4QKTYLk1/ZzozRvUl3WWHb3/APGMjKybeRlebgSJWblz+ooNodxBsIs2LSQDbtO0VBv86gqkwc0k0rFEY7I3cdrdVER5uOYfuT8UrG8PkbMBBFS3nHW0Lh0tL3DgRlyo/WxHG73dK9HeYE3G42JUTp6OsoefuLxlG20ddhU0I03UaNdXHlwReU47oTo517Tb/nY7Ve2tgtzL6vL2kuSfveq+sDzLynDx3a2jl5xofNIjLrvlwCIRk5LOOwWzhW4yXDJekOjBY20MjF3kuizz1S5daKNovG34AoQFV9UPfaltihQUV0ZSDWNyaz2eh+D40J0s+GdueBW7oCsHLybTy/8RthGaMAACAASURBVJBOSyX2NU19rXGIaOBiICq4qSqK9pjidoMoasVje0EBKT//V8SMdFSPB59kJ69LGhv2nKTv1W0pK8yNo+Xa9/UZbu2RqdEYHalys3HPCe7q25FO6Y6k68rtD+EPJfbX3kAYW5s2uI+fwtmxPe4jRwktXoxS9Q0ZLy1PyOkuduhInSxSvLJR8LP06V9jA5Sqb/AFQkljD3vM+4UWL6L06V9Tsu4gG/edIjvTyfyifJw2Mz6PH3XzX2HIIGjCdxxLQZrsMM5Y4wYMXP4QHA7kwxW6x+TDFecsEG7g8kdL8+rWhlaZzUeNYuv+b5g7No9vfSGN27Gtw4LDamb+uHwcMUXrNIfErT0ykSyiNr4gCPD0vX15ek2jQm2UT3LOW3u/U9IZG6D8ZNmH2uslsxGUGACbibgAv7Qwl6PVHrq2c5GZIpGV5kAQwDfwH5AVlXd3n9BxmjokE3/eeYxNn1dRWpjLwRNn+O+tlcwryscbCDOzoA/L3j8I6AsuTYsuZ+PzN2AgFnbJRMmYHErf1PPvJuMd94dkfjGiF55AGADJLPKLEb3wh2QcTbqjbKJKaWFuHAe6TUzcMWu3mtn8+Td0befCZbNwuj7A5s+/4fbeHRJeL1qtpAaDzB9+Nc6O/fCcOIXdrCImUKM31sWVB5saxhtQdcHkjopqSgv76hTqo9/zO599TUaKlbwu6XHFmKffKGfDnpOYRIHNxXcSllUcNokjVW427Tul0bBEp4Vi14eiqMiKwqx7c+J4rJduOKDz14qifi87bMp3a4iZX56wSyb+44E86v0hOqbZ42y2eEwOz204oF0fFVcs6Hc101bu1F0XPZQpLcxl7Y6vNG2V0sJcnZ0ah4gGLhaS8YOb2nfAXlBAm2lPUjv1ScQOHZGmTcfZycX8cfn86aNKfvvuAa6/ui3ziyJi5JWn3awvP84Dt3TFajFRtGSrbgLO9O4B3p0+jE37TlFW2BdvUNZyyTZ2C4vWfU5u57ZxsYmmSdGvM28dOs3yP7ynFcPFslka53kcB/G06Ux7vZwMl8QfHxugNVhllJVhlcMIkjmpz1e9jZzG/rVrsQHz/20mzk798fmChP/rOWoPV0T+JiNH4AvK2Js0f8VSkCY7GDDWuAEDlz9Uv582056i9oknND+a9swzqH6/UURvJbCYhYR5tcVsNNAACKp6ZY7k9u/fX92+fXvC58J+P15FJKyohBWVp9+ISYALc7GYBJw2M6Ym4nNhReGMJ6RLiMsK+xIIK3RItePxh/CHFGa9sVsXVNyYnd6ipPP7ii8ZOC+4YF9Ac7brD4UJhhTOxB762C1YzCJuf5iwomKziPiCMh3a2pn8ynatIL5hz0luzE5n9n19+dHizUDENqeM7MVPln3IlpLhBEMyr247ohXcEx3+xNqnLyhjEkCyGLZ6CeOSsF1vMEwgJOP2hzXbddnMWC2muIJ49Pp6X0hXKJx1bw4pdkvc9aqiICsK/rCKw2qOdHeZBUyiiJBARNQXDFPnDVEWU8wvHpNDqsOScHQ5+hmJBL0SwfDhPyguyB+uOdtV3G68H2xBuf0OzvhCdEpz4AmE+bTiNNmZLrq2c+ENhLFbTVoBwRsI89RrO7VYYHhOBx4d1oNO6Q6+/MZN5Wl3wgL7+vLj3H59ex58bhs3ZqfrhGq9gTAfHaqi3zUZuoN/hxThaG8qEvp97FBRVQaV6sVQTaLAlpLhiIJhy+eIi267gXAYd4zY7cQh3Xjglq44rWZOnPFht5j499cbn7v/lq6YRIEnV3wWF8cuHH8DAmiNJFE7t0smXbxsTC9cEbgk4oaWQnG7qX54or7wPHAAaQvmowaC1BUXI2ZehdrQgR2b+6U6Lfj9IYQvPke5thcOhzXCH65GDqKO1Xh1kxjReFoyR2iLYmOVqIi5NyCzveI0/a7JwGWzcKTKzY6Kavp1yyA704XbH2LRus+1+HzB2FwcdglfUMbq9+B56WXM48ZDahp2yUStJ0AorOoaESJry4Ioikl9flLhUYed6ocnJv6bNLNmL/E1fsnZ7rFOnVv83vc98mKLX/PR7Ltb/BoDlxwuetyg1NdTPfGncX40Y/kfEA0R0VaBZPUmySJisyStZ15053+h0CqPiU2ShCmk4AtFijNNFdf/Y2we/pCC09qYEMiKgi8ga6JhjdfvZsbo3vgCIZxWM06bkHSs7VxVyqMc6YBxkm9Ah7CsMn3VrrjEdsG4fDJcVia/sp0F4/L57HgNbewWbu+VyZy1e5kyspfW0ZjuauyajY7853VJo+pbP2ZUiq5vy8OD78TnD2G3WeKK54mCZslsMmzVQLNQVZj5p/KERZlk1zf1z7PXxFNaAMiAJ6jwrS+EXTJT6wnSxm7BaRMTbnKx/OrR9y57cw8LxuUnvf/oeDig/UwGw4dfWRAcDgJ/Xo96yz/w7u5TDO3dnq7tXPTv1o71O48xfuk2fja0O2Nv7YpdMnOkyk12DOVLVHBtztrGybT5RflMW7lTZ4Nz1u5l6qhedG3n0rjRZUXRaOCsFpH+3doxPeZ10LgHOCRzXMfgd7VDo4v4ykAorOri1hc2HWbHl7UsGJePPyiz7YtvWDj+BqwWkTpPkOkrd/L7h/onF032eBAsDm2EN9Eob2ynqnGIaOBCIhH1SfCTTzF17QqqSvCTT0nZuInp6w7G5X4Lx+aibtoItw/F4bDiC4SRlUjMnWgSo6wwF0VVMYlCXKxSsrqcf7+nD7KiapNtg0o3MKx3+7i9YGZBHwA27juF3SYxqHQDeV3SWDguH9Njj2O3mjlW4+XFTYd4ZGgP5r69L8lkkIiAii3kR7A4tJ8g6DjiY5sAon+fhH+TZiaOjDVuwMCVC8HpTOhHBafzIt2RgQuN5upNGAwurVNEVPX5sEsmMtvYEiYJbewW7JJJx6Pna0gaY68fntOBqaN60SndgVrvpvYXv8Jz7GRStfZYlXJVUVDcbt1PAwbOhuZEHbzBMJkpEnbJTP9u7fAFZUbkd4oTxm3KXXq81ktpYV827ztF8Zq9yG4PJzp3xfvQj8Hr1X2WIQ5m4LvCLpkYen0mf5k2lG1P38Vfpg1l6PWZSSlckonXJbo+GFbwBmXmvr2PwWUbmPv2PrxBmWA4sV81xFEMtASqx4O1ZBZrd59iRG4Wi9ZFhD6nr9zJsJwOPDHiOkbkZvHUazsZXLaBRev2444RpEskuJbMBrMzXQgCLBiXT2YbK2e8IYLhiH/1BWVczdhubOf59xX/jFIRGWLmlzea83WL39nPP/RqD8A3Z/yUrN6t40qPRV6XNNxfHqX64Ykop6vPGrNGD29EQdDZpgED5xNR6pNYSDffhOr1as+5srskFfaUBw2hxh/pOq/xBAkrKrf3yuSPjw3g9w/1JywrTB/dh3lF+by/5wQ/WrwZu5R4jXVItTP37X0MKt3AsRoveV3SEu4Fc9buZcLgblp8LisqGS4JX0jmqdd2Mqg0EtM8OqwnHdPsyYVCG7rMqx+eSM0vfoWnrh5VEPA07AGCKGpCv9GfZ/ubNMdpbqxxAwauTKhud2I/6nYneYWBKw1Gntw8WmcBXRQJybImAhqLvC5p+IIy/po61JjiYZQPL69LGsNzOvDmrwbxy3/sxaJ1+xlUuoGn/u8wavFs1HfXUzr6Ol3SObOgDy9trtCKjb6QrAU5x6/pfk4JyQ+REBu4/BEVkItF1GZtkolHhvag8rQbl9VMusuKy2Zm4pBujcK49+fSxm7h7r4dtN8tZoG1O77mtuuuIjNFwpXdBWg4bW7CdWaIgxn4rgiGZYb26ciMVbsYVLqBGat2MbRPR6042BTN2XpTqCpaR3msAGMyhjJvILHv9zbwrSeC4YNbL1SHA3tGKoU3d6FDqp2Z9/Rh9S/+gd8/1B9fUOaf+l2NZBb5/UP9+eNjA8hwSbz+cSWlhX25MTs9oeBaNJ6IRV6XNI7VeCMxxWs7OVXn593dJ/AEI2LkDquZen+oWduNTglNXfEZg0o36A7uW4LYDsMtJcNZNP6GS2U830AL0JwfbfSTKh1SGwtzL39QwcyCPvrDk/v64uzaGeu8Bfi2b8cbNHyhgUsPgsNB+tKlSAMHgNkcoW955hnUsAwNz3lOnEq4JvzBMF5F0B3EAwzL6cDid/Y3Hs4HZJxWE3fnZbF11nB8wcTxhNsf1kShn994iOIxOUnFN6+5ykVZYV9e/iAi3DdhcDftQCu20N5c3qp6PPg+3Y7jlf8m7XfPUmdvw+w3ynmyuT3AbiftxRfwBkJ8UDycN381iDd+OYits+5i5eTbCBrNMQYMtD44naQtWqT3o4sWgdGB3mrQkhy8NaLVFdAVRcWDiVBY5U8fV8YnCYW5eANhvIIZYoqH3kCYTftOMef+XCbfdS1hWY3rxC1ZdxCGDEV4upiFDUnn1FG9NP5paOygjCrCEw4jZl6FNxhGFYSEycgPlRAbuPwhCFA8Jkdns8VjchCEyMh9VpodTyBMnTfI6Xo/3kCYB27pSpd2TmaM7s3v1u9n1hu7+fmIXsy+ry/P/nk/9zyzhRc2HWbO2r08MrQH7iNHgcaunVj4kzhUv+FQDZwFYVmlZHUTn7m6nLCc2I81Z+tN0ZJudYgcBJUW6rtrSwtzkx4EGT64dSMoK9R6gsxYtYvBZRuY89ZeQKB0TTlz394X0YIQI78vfmc/j93Rk6OnPaQ5pQhVRijeb27ad0orsMfa9/MbD+kKJrdf316b8vEFZZw2c1zcMrOgj2brP+SUkNFhePnjbH404ifNuq7zDXtOsuz9g8wY3ZstJcOZX5TPW3//msG/fo/pH1ThHzSUlR8dNXyhgUsOEao1J2kL5pNVcYjUsjK+nTuPmp/9DHw+xHYZODJS46drCvuiCmLcQbwnEI4rZBevLqfytIcZq3ZR9W2ATw6fpqxJPDGzoA+vf1zJhMHdgIY19d6BpMX2YzVeYkOhZIV2l83MvKJ8ts66ixWTBvKzod0pHX0d/qlTUO12AoOG8uSqcl3XeoZLovj18sihV5N1qgaD1CkmnlpVTumackBgzlt7tcOC6OGtAQMGWhF8Pjxr1pBaVqb5Uc+aNeDzXew7M3CB0JIcvDWi1fXh+0MyYVkl1Wlh+eYKjlR5mDKyF9mZLipPu0l1Wnj6jd1Uu4MsHJeP0xY5Y7BJJsbe2hVHAxddpzRH4uAmux/VJ09gD/nxYWPRuv1xHKK+oKxxS6WUlRIqLGLaG3vYdXR3QiGW2IQYzs5NZ+DKhc1iYv57ezWbPVLlZtl7B5h1Xy4QOejpmOrAJplwCCYsJhEBgap6P2aTQMm9uRypcvPW9q8Y2ru9drADEfvtlO6g9unfIA0c0CAw5Ij7/LL7c+M40I2xfgNnQ0vHwc5m67GIdpQ39bXeQDghR284rGC1CMwrysdlM+P2hxEElXBYwSwlEB1N4oNjBR4NXLlQVEErogzP6cCEwd24qo2NJ/+pN+98dozi18uZMbo3T/2oDyfrfHxx4gxTRvVGEARqPUHSnBJP39dXJ1g+IjeLjXtOavbtD8ks+N+9cT75mqtc/O6hfjrRxi9OnNGti/Xlxxk3IBuHVTSmhAzocDY/GqWNiHadR7mZq91BzCYRbyAcx9Vfsno3U0b24oVNh89bPGoIMRuAcxfvjr1OsNk4dfswCMdMlJnN2mtFq5W29fXMH341zo798Jw4hV0NIkrWON+ZLNfr2s7F34/UUPrmHmbe04e2ToumX3Gkys2y9w+ycd8pJgzurr2uqj6IiErpqJ46sc6ZBX1Y9v5Bqt1B5hXl8fCQbggCrJx8m060dOKQbtR6gpSsbtxHygr7Ynn9NerXrMG/YCHFb+yO09WYMrIXP1n2ITbJhCcYxmk1a2vKL1ooeStyaPDq4wPjtGGMXNOAgVYIkwnXhAmodRHfJ1glXBMmgMmII1sLWpKDt0a0uh3RahE1Qc+8Lmls2HNSp6i+YFw+G/acxCQK2K1m7eT9jCdE8erGouG8ovyEBRvPiVNa4dEUVigek0NZjFp6RIBGRbr5JkyZV2EaO47pf9In5qkOCW8wrAmCGQmxgSi8gTBV9UEefG6b9tiN2el4A2GEhi7Bp17bzryifEQBzngDhBWVOW/tZcbo3gwu26AF7O1Tbbr31qhgFi3GpoQQrda4RMUQDjLwXeFLUuT2BcI4ExS5fUE5oa37gnJc0doumSgZk0NpjK8tGZOTtANdBdx+Oc43pzoSD2W1tMPdwJWF6PefSAy0tLAvnTMcpLus2CUTLpuZftdkMH3lTt0ho8tmZvZ9fclIsXKsxqubTIvGHlX1Qd3n5nVJw+MPE5QV7dBy4pBuPHBLV5xWM0dOu/nr56e4p39n7RDTEP80EIvmYoZop2ysLU4dFUmWjtV4kUwCjiT8zlFdlejvP2Q8mkys3KAQal2IcnrXTJpE8JNPkW6+ifSlSxHbZehi06bXtf/rRly//AWOf/xHzD17ED54CO+f/xwpsLtcKIEAvnovzo7tcR85iunoEQK33IoaCDNxSDduv7492ZkuvvnWhydJ3HLyTKQTc9fRWjqm2jlZ54trmLoxO53jtV7u7tuBR4b2oFO6IxJjb/+QheOHY7OYtGL7hj0nubtvB0KyyqJ1+xOKlj5wa1emvbZTny86rfjGjsO2fQd2myXpWp04pBt1TYvv9+eS6mh8TbKudyPXNGCglUFVUf1+ap+apvnetN/9DsEqXew7M3CB0FzsmKgxrbWh1VG4+IIyx2q8mE1CwhF+sykSnEdH6vwhOdJ92EA9MKx3e6aM7IXLamZ+UT4/G9pdJ7DlyEjVgjvJYmLZeweYMrIXHxQPZ8rIXix77wBWi5n0pUtp8+QU7HZJl5hHefaeem2nNhZr0GYYiKI5uxWI2Hd0zNNhNWOzmEixmslMkchKc+ioAfxBOW40Z8H/7uXJFZ9RJ4uoJE5UjbF+A98FpiS2azIlth+zibix6LLCXMwJcjlfUGbfsTrmjs1jS8lw5o7NY9+xuqRcbUoSzvRkk8oGF1zrRvT7nzC4G+vLj+v29PKjtVzbsS1PNtD7zF6zB29Q1gnPeQNhPP4wkjnS0dsp3cGjw3poWhTFY3Iwm4Q4apbSwlzdBNqw3u0ZkZvFtJU7GdQgVnpPv86kOiyaHzbEPw3EormYYcG4fJw2ExMGd2PrrLuYMLgbm/adwheUCckKz67/gi+TCIo2FSP/IeNRQ6zcAEQEQWPpLoPbPqRm0qQ4asGm1/k2bsI1fjx1xcUc79aDuuJiXA+OB7sdRVGpk0WmbfiaQVFKov4D+PjLSKG4oF9nLQ8Ly4mpPksL+2KziLz6+EA+KB6O2x/GZTPHUXLNujcHp9XElFHXR+5ThRp3AOX2OxAF+NdXtvPgc9u0w6vJd12HoqgaBejMe/rwzs5jPPWjPkwd1Qtnw2FWXL74p92oT/+aQCCxPsbxWi8P3No1norm9XJdbJNMPNjINQ0YaGVQFGp//nOd7639+c/hLOLhBq4cnK1O2trR6tqRHFYzf955jJE3XM3aHV/pRhPW7viKogHZ/Gxodwr6Xc2mvSe575auQOQU/okR1zEiv5PW+bVp3ykK+l3NhMHd8AVlHJIJYgI7fzMdlHaHHbFdBvVHvopTZgf96JxBm2EgClmB8qM1zB2bR4rdQr0vxI4vq7mlRyY2i0ggrDBxSLcIJQUwY9UuZozuzSNDe+APybz6+EBe/qCCjftO4ZDMzBtyFa5r+nOsxstzGw5ogbwxtmngh4askNTnJoKqRjbwGaN7k5Xm4Hht5OAzkTCoZBbI7ZLOjFW7YjqDc5HMiTd6u2QiM0Xi1ccHavfyxy0VSTvKo1xwTTvWDS641gFBgP8Ym4fFJPLwkO4cq/FSuqacqvogZYW5vLXjK93e/c7OY4y9tSt2yUxVvQ+n1UyqU8ITCLPqo0qWb67Q7eN2yYTHH2brF99o68MXjFw7YXB3rSswYZywOuqrI/0QxpSQgVg0FzP4gjKCILD4nf26iQqTiK6bNpbaJepb1+74CpMonJd41Ji6NAARQdAo3WUUicTtY6+zFRQgjh2H4LBinbcAcfEi/GvXUjNpMhkvLcdvscXTsa0uZ15RPt6ArOm0AGSlOZJQfUqIgkDx67v58W1d6dslDYfVgjcQZtGDkZzN6w+BIuOTIRCWmfv2Pv20m1nUxRQTh3TDahHxBGSeXPGZbpLOZhHJznDi9Qd1+WKGS+KPjw0gO9PF8VovTkGgrLAvxU26zBVFxZmMQk+KFP5LVu/mj1sq4uKc5ta2Isvg9SI4nageDzgciAbFgwEDlz0EhwNT+w5c9f572hRP/ZJ4WlcDVy6aix0NtMICuj8oc3vvDtglE8s3V/DCpsPacyZR4OEh3Rl7a1dWfVTJXX074guEQBCZOKQbw3I66MaySwv7Un60lpu7t4P33+PE449rI4ZCuwxUYMmESHHyxU2HqKoPamIv3pMnyHjxRdS336J0/EOktUs+OicKRkJsIAKbReS6jm11hcKZBX2wWUR8QRkVlQdu6YogwDufHWPX0Vqy0hwIAsx+I1LwmVnQh+xMJ75giJTszqhA0ZKtyDHtt0ayauCHRnM+NxHCssqMVbviRqIXjMuHJtNjwbCacKO/uXs7pAS7XCAk89id18YVxAMhGXuCFxhccK0bklnEF5D5t1Wf6fb/VKfEiVofo27I0ux6eE4HRuRm8dRrO8lMkXjszmv595jD75kFfThS5WHDnpMUvx4p3Kgq1HmD3Nm3I79dv5+q+iBLJvRn+eYKbr++vUYhcC4j9i3ljja4pq9sNBczyIqJ1z+ujOM3XzguXyuqbdx3iuxMJ/OL8nFazXxZ5WbT3hMUDcjm4SHdz4vNGDREBiDSWS7dfFOkC7IBUXF7wdVIIaQEArTZug1nVns8/jArPzmqHVKWPv1rbIB/3ToEhwObICT0oU6rGUFA99zJM76EVJ/zi/Jx2szMHZtHSFZ56rWdusOldX//mk2fV1FWmIvDauLJFZ/F6Wf4gmGuamNlXlE+DqsJb0DmjDfI3Lf36dZj6Zt7WDAuH9+PH8Tx+yUUj8nhqjY2MlMkHh2mpxMruz8X245PmD/2Vhw2C5WnI3pHI/M7cbLOl3BNfVkVoQGbOzYPl81CMCyz4J+642iX1uzaVmQZtbqamkmTY+h1lqBkZJyXIrqxTxkwcOGg+ny0mfYUtU880Ujh8swzqD4fgtN5sW/PwAVAc7GjgVZI4WKziKTYI0JcyybexHszhrHt6bt4b8Ywlk28CW8gjMNqZvnmCjqlO7BZTNiUEA/c0iVu/K1k9W5u6t4OkyignDpJysZNZKxciU8w4faHtZHuuW/v4+cjevHMfddjDfpJe/Y3WOctwPu3rbjGj8Oy4hV8vkCzo3MGbYYBiFAJRDsQY+lYfA2J5Z6jdThtZt757BjPrP9CG988UefjL7tPatc/cGtX7JIFQRQNiiADFwTeQJiywr78ZdpQtj19F3+ZNpSywr54A+GE1zsaqIdefXwgW2fdxauPDyQzRUpYQLFJJq0DfVDpBmas2kVul/Skh0DfhcIlOk102+x3efC5bVTVBw0Kl1YCf7CRxi12//cGZA6e/BanZGFbg40+Pryn5qN/MqhbnJ3NWbuXqaOuZ+usu5g6qhcOq4nBZZE4IRBWmD66DwvG5lLniXQbRsUdb8xOp/J08yP2Ue7oqQ2xx9QVn1HrCSInGbtNeH0DdZyBKwPNxQzTV+5kRG4Ww3M6aNfvOlqL3WpGVlSKx/Thg+Lh3H59e/70cSVfVrl58LltbPq8CgHOWzxq0BAZgEgXZPrSpUgDB4DZnFDcXkfJUvYe01btYkRuFsN6t4/46XUHsUyZinTzTSh+v6Z/FYu8Lmn4Q3Lcc2LD5FnTEfY/fVzJ7DfKEQSBNKfElJG9Gj9vdTl35WZpne3Rabc3fjmI2YW5SGaR0jXlPPXaTk7W+Xn940rOeEK4bGY6ptmZOqqXFu8Mz+mgCa2nL1mC/ap2LHvvAG5/iEeG9ohb18Wvl6P06Elw6hN4vqwkO8PJ2D7ppDrMtG9ri6PEm1nQh5c/qGD55gpcNgv/+sp2lJoalPr6s385Xm+keK6j15msm8L+oWDsUwYMXGCoaqR4Hkvh8sQTJBwBNnBFornY0UArLKCrgQAef+QUu2Oqg6de28mg0gjneMdUBzbJxImGk3pfUEbwehGtVpxJxFkckplvfSGC949j+gdVDPr1ezz1f4fxBGUyXJJmdG9t/woPZqatr2zk3btpAGRkkPLIT3HYJcqa8OcZCYOBpnAkG8O0mqnzBOnTOY3q+gC/ffeAxq3rkEwse++g7npnTNJrJKsGLgRaWuQOhGQeH36txvO5+J39PD78WgIJeHD9wcbR68YCZ3nSQ6CWioLak6wRu7FGWgWS+V2X1Uxul3SNk3zxO/uRzJGCCSQXZXPZLAxu4DCv8wS14kv0EMcuKJhFgVn35lDtDrLtwDfMK8qnaztnQl0ATUA0EXf06nK8ARlFUVDcbtSYYrrBNX3lo7mYIZoQTRjcTXsur0saJ+t8zF6zB0WBp98o58HntrF8cwXZma4LEh/E0hBtKRnOovE3GAKirRCCKCK2yyDjpeVkfXmYjJeWxwmIJvJhsTa962gtrmu6kPbcUmoDCqs+iuc0j+r/rPqoUsf5elUbu07Hal5RPmt3fMWRKg+PDuvJ9JU7tdjksTt6agXvFLtFOyANhiPTbnPe2qs1VD06rCcZLok5a/dy+/XtKV4d8bl1niCL1u3XvefEId3wBsK4V6zA1yDqtmjd53RKdyTupO/UAaXqG+qHDaW6qAi7KmM1iQheL2lOCwvG5TdqcjWIl0YbbeaNzcPvbMP0zd+ctVAtOJ2J6XXOQ3eqsU8ZMHBhca70WQauXDQXOxpohQV0v2iJBCvNFFzW7zpO6ejrkE6f0oKBZCJylafdZLaxxXWnubvvUwAAIABJREFUl725R5eUDO3dnuI3mnSwrzuIPyQjulyIokia02okDAaaRbLuGW8gjFkUcFgjfLpbSoazcPwNtLWZeGvH19r4afT62MKikawauBBoaZFbUVRmr9F370aKOvHJXEs3+ubWUSIYa6R1I5m91PtDcTZd/Ho5U0b1Zuusu3D7E4u6Haly6zrZY4s9dsmEyW7HKci0FWQWPXgDw3I6NhRr3uOtHV8xvyifLSXDmT8un1RnjIBokoMhh9WM+8hXVD88EeV0tVZEN7imr3yczdftOlpLdqZLV0wUBOIKkdEu3Qvl+4ypSwPQUER3uXQ/Y5HMh2VnRihe8rqk4fMG8IVVSt76nBc2HWbZ+wd1RfHnNhxAUeH269trReYtJcPxBcN0aefk5Q8qOHnGh8tmZmjv9jx2Z8+EnXkTBncjr0sax2q82gFpKKwmnEKaMLgbu47Wcs1VLoZen4mqEpdHzlm7lwdu6YpZBPezv8UumSgd1ZNqd1CjZIlFtPErY/kf6FhxiIyXliNkpKNW11D98EROXNMdedlz1HkCLH5nPxv3ndIOxDIIIpypoziR0GiCQrXq8SDdfJPuMenmm1AbDmmV+voIR/oPAGOfMmDgwiJKnxWLKH2WgdaBlubJrQ0XvYAuCMIIQRC+EAThkCAI0xM8bxUEYVXD8x8LgpD9fT4v2nnYXMHlgR5OUk0KwZ27kCsrUb1ebGYh4fjbpn2n8AXlZgM4gK5JOM7t1kYyXyNhMHA22CVTXPfMzII+2CUTgbCCxx+hIBJUFZu3ntCy/+SefleftbvcsD0D5xstLXLbk1xvT3B9Szf65tZRMhhrpPXCLsVPIMws6IPTlthGnVYzg8s2sPqTo3Eq9tGx+eE5HXj18YH8/qH+dEi1Mzyng1YAARCtVoKnq6muD+i6717YdJhpK3fiDYRxSmZMsd2YzRz0u7p2bhizn6QlQQZ915WPs/m6vC5peALhxq7U9w5wVRs70BjHxk7cGL7PwKUCVVHwBRIfUrr9IX42tDtlhX0RQkGcHTI1X71hz0kefG4bg8s24LKZ6Xt1W3454jra2C3UeUO6yeTCm7swZdT1KIqKqoLFJNIx1Z405ysek8PzGw9pBehkcU92pksrtt+Vm5V0Ks5pMyNZzLTZug01ECA9I4WFD/RNSMlSOvo6+HArPtECoojPLKGGQtRMmqRRMbgXLsL8h/9iYcMhwcIH+mJ+cRm1ubk4r2qXdDIvrijucJC+dEkTep0l1P9hOcev6U71xJ+iVlf/IEV0Y58yYOACw2xOuL4xG93HrQXfJU9uTbioK0EQBBOwFBgOfA18KgjC26qq7ou57KdAraqqPQRBKALmA2O/62dGCy3Rn00FVbyBMDb3t3heX0XKxIepm1lM2u+eBY8H65a/MX/sHZo4y/ry44zIzeJbXzDhex2v9WIShcj7NnSiGaJIBr4PfEGZ9eXHdWKG68uPM/bWrjisZuwWE76gjD3kR2zblpRHfgqGAK2BSwDN+VyXzRJ3fXTqp+n1vqCMs4nPNIsCpYW5lKxuFGssLczFnMTOm1tHLttFP1c2cIkhEFawSybmNQgpHqlys+z9g1rHYVMbPXnGpxW7ARaMy8dhjWivrPqoEoDH7tALwBWPycFqFpFlBUVRwOvFld0ZJ4lF76KHObGwWUyUFeZSvFovWrq+/Dj3d46smdgx3Ch9V3GMyKlB33VloTlfd2N2OrPuzWHh/+3TiSQeqXID+q5zI24wcClBVRSU09WEV6ygdPxDlKw7qPN5qz85yj39rsZqgqmrDzB1VK+EvvpYjZdRN17Nt74QYVmJE/EMhhXCisrct/dp7z+/KD9JbBJm2XsHdBOfUd2KRPnhzII+LHv/IJPvupZvfYlzxGM1XoqWbI3ENPekIEx7AuXkCWxLlmDdvoN5Q3rjyu6Hzx/EVHEYz423UPyn3Y3+vLAv1pEjdUKs7t88S8dHfkr1jx+k3crXOP6bZyOPHzma8B48x07y7W0D44RClYwMMpb/AcHpRHW7qf/DctyLFgNonOgZy/8AKSnf67s29qlzx62z/tKi6z+affd5uhMDlzVCIdyvriC1rAxzzx6EDx7C/eqKSE3BZrvYd2fgAsDIk5vHxf4L3AwcUlW1QlXVILASKGhyTQHwSsO/VwN3CILwnaP46ImKxSzEdYaVFuZiMQt8c8eduJ/9LUJKCvKpkxHFd6eTM//vcYJTn8B7qorsTBd39e3I8xsP8s7O45Qm4C9vl2Jly7/fybzBmagrX6V0VE+DZ9rA94LFLFDQr7OOF7qgX2csZgG7ZMITCGMLB1A8HlSPR6MHMjpnDVxsmE2Jfa7ZlNgeEwl4FY/JIZH5WkwCdovIvAZqi3lF+dgtIpYk722XTBT0u7rJOrraOFk3kBCqCh5/mLCs8M23fm38/a+fn4qz6aY2unxzBQ6rmWM1XlZ9VMmI3CweHRYvAFf25h58IZnpq3bhC4YRHA58/hDHa73n3H0nigKpTgvzG3hup47qxfry4xT0bkdo8SJAP4ZrUBNd+WguZph1bw42i4lqd1Bnv3/cUmF0nRu4pKF6vdRMmoR74SKEp/+dBQ/01XF7v7DpMMWrd1Prk/n7kRpe2lyRsJvu+Y2HgIioeFZaPK+4w2qOo2D508eV8TlfYS7uQIiq+qDu9Zv2nUqaH0Y5yDPb2Hhx06GE3Oyx3ewlb32O5Ze/ihSnJ0/G2r0b9YP+gROdu+J96CfI3XvGUYUWr96N6YEi3T1JN9+kcRyHDx7SqBpCixfF5amlo68j+B9zEgqFiiYTYkoKgigiuFy4n/2t7nN+KE50Y58yYODCQnA6cT/7W765406Od8lurIudB40DA5cmmosdDVzkDnSgE/BVzO9fA7cku0ZV1bAgCGeADOB00zcTBOFR4FGALl26JPxAf0hhfflxHh7SnYMnanSdYbuP1nJLz0ygMclMe+YZEEWN782/di3+tWsJFhSQ+m8zmXVfLp6TVQhbNrHw/tux2614TpzCIcoIwRDVD0/UTv5t23cw/99m4uzU3+gENqDDudgugMVkSmq33kAYuyCjhsMIVisYYh8GLgDO1XYls4lNe79m7tg8UuwW6n0h3i0/zn23dE14vQpYzSIzRvcmK83B8VovVrNIIg14wedD3bwF05DbATMmOYy6+a8IQwaByxV/vdeLbcsWFjwwFIfDitcbgM2bEAYnvt7AlYlztV27ZMJmMVG6ppzH7uzJwvE3YJdMnKzzkeq06Do0lr13gJJ7c7XXRqcmstIcLN9cwZEqD7MLcxN2lXdoa9eo3QRBwG6z0BaB4jE5lL2555y670yiiFMS8IdksjNdFN0sEX5+Ge516xrGcJfqhKCi1ESAMQ13GeGHiBmC4QBOq5mF4/KxW0x4a+ow2UzMui/XiFENnFecq/0mfX2MyJ1/7VrSfv87BpVtQI7RSNl1tJastIivi3aFL2yYpohOEW3Yc1Lzx0eq4rvFE1GrLN9cwUODu2l+v/K0m1SnhZc/+IqZBX10k0UF/a5m456TzBjdm07pDr78xs1b27/i9uvba/fkC8pU1Qc1bvbsTBf+kMyC/92r62bfdbQWV3Y/6okUp809e2jPBT/5lAybJTEFi8OKd+AAgp982tBFvlTLaet/93vSFi2kduqT+Netw3VtTxY++i/YbRK+kIJ/6hT8a9fqPidRES36frGd7tLNN6F6PAjfswMdLq196vva7rnijRcfafFr7nvkxfNwJwauFJyr7Z7v9Wzg0kdzsaOBi19ATxSZN62PnMs1kQdV9XngeYD+/fsnvEYUYGR+J7yBMP+9tZK/v/qZ9tyN2en07ZKGNHBApHAOCCkpCDYbqqqSvnQJNZMmE/zkU5Sqb3BIJvybNuP/z+dIe+YZvp0+De+pk6QvXYJgtSIIAulLl0b457TXRPipL3YAYODSwrnYLtCs3drkIKLJBBYLWK2RfxswcJ7REtvd9HkVi//8hfbYjdnp/GN+p4QULqIApibFG5MoJOxAFxwO7Df1p+bhh6iLSRKTKcYLDgf2/v2pmfATzpzD9QauTJyr7foCYWo8Qarqg4z5zRbt8Ruz05kxujcPPrdN91gsfVvJmByCYZkad4C8Lmls2HMyKfVLtIDjC4Rw2iREUcRlsyCZRa1o7wvK2M9S2NQVG2wW1Ed+Spuf/2tkms7hiBPiM3D54YeIGdLsZi1uEAQTDruEIJkRBMGIUQ2cV5yr/SZ9fYPIXbTAk4x+5Hhto+jdhj0neXRYDx1NC0DVt37yuqTx8gcVcQVwrz8x9VxllUfz+zdmpzPznj6MyM1ifflxpo7qRdd2LjyBMH/ZdYy/7q9i0PXtmf1GOVX1QUoLc1m74yttjxBAOyT9ybIPyeuSxryi/Lhu9rwuabiPHAUixazwwUPac9LNN+FLQhXqC4QigqIOh7YHxOa03y5cTNqC+Zi6dm2YTlIQAHvAi/fkCd09JC2iNXCiR3PkKN3LldjI831t91JCSylfwKB9uZxxzrZrNpO+ZAk1k2PW8xKDA701obnYMVHO3togqOrF8/2CIAwAnlZV9e6G32cAqP+fvXuPl6Sq773//XX37n2bAfbIhODACAomIAy3CV54PMFoDBAPI3GMmOQYFQ/x9TBewiF5THIGcThJ9GjQJEP0UeRBzQV1lDAxoMZEBI8oDArDLcgEcBiGcJm9mZk9+9K7u3/PH1XVu7q7unf3TO/dt8/79epXd69aVbVW1a9WrVq7dpf7n8fyfCvMc6eZZST9p6SVvkDB165d69u2batKL+TzOpArKjuQ0uRMoeo3c48YHZB+9jPZ2ApZdkA2NFS62CwWClL4cy5+4IA0MCDLZoMORyoVDLQfOCCNjJQGL71YnO+wcPHazZbsNqxasStJ+XxeL0wnxO1wWulUithCko6P3UxCp6xYLGo6V1DBpWVDGU3O5JW24I6wVEKcN9vW0jZ3jSWJ33qxG/UbZvJFXfW1+8viN5sxfejG+2K/ObtGI4NpDQ4Ed6jfet9urT97tcykA7MFXX3TA1q5PKv3vuHlZXeVR79V/uazjtHYaDYxxtF12h679drd1PR0WX8ViOmIfkMt0W+gRzcoLfv9Dyp/ye9p45b7y9rigYr2+aMXn6a5gpf9nvZH33aa5opB2srlWb3ndSdo1YoRTT0/oaFsWns1oI1ff7Ds+Ln5nid1/fceKz2/4jPf+alWHzmq33zlao0ODWh6Nq9UyjQ4kNb0zJxs6oCGxg7X9MycBocGSs+/mprOaSjlmvKU9k7Nlf7bbsWyrGbmimXl3HThL8iu2qjifz6tFddu1uTf/b0mP/WX84PVRxyhF2aLFdvg1Jrnk6pr2oq2oFgoyPfsqRoUt/A30Jtd3hLquNh9atWxS1CapbkDnQH0Rdf2fkMxn5fPzMjyedlhh8n37ZNnMrKhIaUYRO8L+WJRLxyYSxwnzdS+Pumbf1ls9wB6RtJPJb1e0lOS7pb0W+7+YCzPZZJOdff3hg8R/Q13/82Flr3QxfBM3jUYPlQx+teEoYwpnUoxmIIkHdMhy4fxG4/bpAFIINS1sRsMouc1PDig6dk5DWczDCz2n7ZfTEhBvyFXlIqu0p3gZlI2k9LsbF7DQwOanpnTUDYtmWk61rcYzqZlMuXywR+EhrNpzcwV5OHnKM9MLk+M95aOiF36DDgIHdNvqKXyj+AaGdHMXFFD4bVd9DNXM3OFptKivobCQWDP5TSTGii1+4NW1GzRNDyYKZ0HhgaCaUPFOZl72c1XVeUcHpamp8vvCJfVL1O47NTgYM1lWCrV8j5TBw2KN6PjYpcBdDShI/oNxXw+OPaXLZNPTgbHPv2GvpIvFsvHSbPpeoPnUh8NoLf1SAh/03yDpG9JSku63t0fNLNNkra5+1ZJn5f0JTPbIWlc0sW1l9iYdCaj0bDm0ZNk4/+OYPwGLjpYJpPRslL88m806B7Nxm4qldLoUFaSSu9AO6QzGQ3Hvo/GfuIiMxzG6PB8jCb1LYay8/OMxD5HeYhxLAb6DOhF0cMrpfnrtpHBVPgea2sTfju7XlqpHY5+pmR4WNGvfkftfqbi+/zn6svqpHKq4rstVKbYsmstQ2p9nymVTpe2A799DImffekXqUxGOuwwSZKF7+gvmVQq8VoG7f8NdLn7LZJuqUi7MvZ5RtJbl7pcAAAAAAAAAID+xv8JAwAAAAAAAACQoO13oAMAAAAAAKB5X7vuPU3lX4rfTAeAXsMd6AAAAAAAAAAAJOAOdAAAAAAAALQMDx4F0EvM3dtdhkVhZs9J+tkC2Y6U9PwSFGcp9VqdOqU+z7v7eUuxogZjV+qcbdOp2D4BYrd9+qWe0uLVdUnit8dilzK2xqGWkdjtPP2+DRqtfyf2GxZDr8ZDP9erE2O3F/dHL9ZJan+96Dd0ln6vv9SB/YZ269kB9EaY2TZ3X9vucrRSr9Wp1+rTSmyb+tg+natf9k2/1FPqn7p2Qz0pY2t0Qxmb0Wv1ORj9vg36vf6VenV7UK/O0q3lrqcX6yT1br0OVr9vj36vv8Q2SMJvoAMAAAAAAAAAkIABdAAAAAAAAAAAEvT7APpn212ARdBrdeq1+rQS26Y+tk/n6pd90y/1lPqnrt1QT8rYGt1Qxmb0Wn0ORr9vg36vf6Ve3R7Uq7N0a7nr6cU6Sb1br4PV79uj3+svsQ2q9PVvoAMAAAAAAAAAUEu/34EOAAAAAAAAAEAiBtABAAAAAAAAAEjAADoAAAAAAAAAAAkYQAcAAAAAAAAAIAED6AAAAAAAAAAAJGAAHQAAAAAAAACABAygAwAAAAAAAACQgAF0AAAAAAAAAAASMIAOAAAAAAAAAEACBtABAAAAAAAAAEjAADoAAAAAAAAAAAkYQAcAAAAAAAAAIAED6AAAAAAAAAAAJGAAHQAAAAAAAACABAygAwAAAAAAAACQoGcH0M877zyXxItXq15Lhtjl1eLXkiF2eS3Ca0kQu7wW4bUkiF1ei/BaMsQvrxa/lgyxy2sRXkuC2OW1CK++0bMD6M8//3y7iwAcFGIX3YrYRbcidtGtiF10M+IX3YrYRbcidoGD17MD6AAAAAAAAAAAHAoG0AEAAAAAAAAASMAAOgAAAAAAAAAACRhABwAAAAAAAAAgAQPoAAAAAAAAAAAkyLS7AGZ2vaQ3SXrW3U9JmG6S/lLSBZKmJL3T3X98KOvMF4uayRU0lE0rly/KXRrOpjU9m9dgNq2ZXEGZtCmTTik3V9TQQFpFuebyRRWjvLmC0inJXaW0qdm8hrNpzcwVZSYNDQT5os8zc4XSuqK8s3NFDQ6kSu/TuYJGBjOams0rnTINhssYHEhpNlfQ8GBG07mCUiYNZtJKpaxuXYtF18xcUNeZXEFDA/XnaTZ/t+rmekbxG8VJNrNADLhkFsSqhVndg3czKT53vihlUsF7yqRMOlU6HsykdCr4Ho/zbCaIXzNpMBPEcHSMxGN8Zq5YSo82tSuYPzdX1FDsuJiOrSNlKh0HaZOyDcR93e1RZ9+3Mi4WM8a6NX4rY3com1YmVfvvuM3kX8xlL3ZZmtVJ7XqhWCw7bw1n00rXqWs3x25lHyBl0kAmVbavBzKmfKG8n1AoeOncnU5JhaI0NJDSbKz/UZo3H+SN4ibqq0TrmJkryFTe74jny+WLVdMHMqaB9HwbOhC22UPZtHJzBRUS+iVDA2lJ0vRcoay+Jik70F37rlW6OXbj8ePF6hhLmhb1QSs/x+eJx9fMXEHFopeWFX2O5onO81X94tg6o/ajXrvS6H5oJF+9PM22bZ2sW2O3EfG6xa/DKtu66BpsqOJaK7rei/q28WnZjKnoUr7gZWmFYnIbHI+VqE0uFIvK5cuPhfi6hrJp5QvBucU9+dwRzZcvFJUveNBOV5w/hhdYVy5fVCF2TEbbKZOW5sJ5cvlCqa7xa9YoZiSVtvXsXKFsefFjvNX9km6N33jbO1coaC7vVTEWfc9mrLTvKscLomuwudi+jcdtPE2SBtJh/yJsWyv3VSZtymbSpXjO5aunxdvmpPmloC8zHMZC0lhItIuyseOw8jov6m8004a3Oh64XgPQjLYPoEu6QdJmSV+sMf18SSeGr1dK+nT4flDyxaJeODCnw4bTOjCT11SuoKtvekD37ZzQaavHdPX6NZqcndPo4ICGBlx3/cfzeuUJR6pQcM3ki7rqa/frvp0Tevcvv1Trz15dNf+VF52if773KV1w+ip97DsP6rn9OW286BT987/v0v/1i0eV5f2Tda/QN7fv1rqzjtX2neP6haMP15/e/GBp+saLTtFnvvOgVh85qnVnHasrt2wvmzY6WNSywYG6HY6JqZw2fnV+vqvfukZjI9maJ6pm8nerbq5nFL/xWNi0fo0OG04n5i96MBCey3vQ6Sh42WCxJKVSVvpjUDolTeeKpc5OvhAcA2tWr9DQQEqFVFGPPzepFaOD+ub23brg9FUayaZ1z+N7dNKqI5RNm/7xnl06b82L9c3tu0vv6846Vjff86Su/95jpfgdzAQXonP5ou55fI82brm/7LiI5r3g9FX6TOxYWiju66m37yW1LC4WM8a6NX5rxe4RowOJg8vN5F/MZS92WZrVSe16oVjUREJdx0YHEgeaujl2p2byOlBxvr/qLadqMJPSH335vrL6b985ro1b7te7f/mlVefuaPppq8eUK3jZ8jatX1PWTm5av0ZPvzClo48Y1pVb7tfK5Vl94Lxf1Gy+WDXf0y9MafWLRiWpql+yaf0aPfr0uL70f36mTetP1UA+KPPK5Vm99w0vT+yXvPWVqzVX8LJ9FbXbf741aI+7Yd+1SjfHbtQeJe3vKB6/9/CzVdOiPmh07o0+R/H23uvvLi1jz/4DOmwkq6tveqDmeir7AEn94qitTGpDx0YHZLKG9kMj+6teHpc31bZ1sm6N3UYk1S1qw6L+6Za7dmrn8wf03je8XLfc+5TOW/Pismutq9evUSZd1Ja7dpZNe/cvv1Rve9VLNDNXLIuDP3/baZqtuB5cd9YxunLL/VVlSJp/0/pTtX3nhH7h6MNLeQpFT2y3K88H2bTpq3ft1JvPOibh/HGqBtKV56NgXWe8ZIVyhaI+8vXytv6Rp/dqzeoVunLLdr3upJV63SuOrtlWXP3WNRpImz50Y/K5o7K8reqXdGv8xtve/3bOS3Ti0Yfr5nuerIq/yv2QtG0/+rbTgvNxRXs0NOD68g9/VhYjQwMpFYsF7Z/J6yNfr90ef/fBXdo3k0/sozz69LiO+7nlddvzoYGUvvzDn5WOraR+xAWnr9LoYFpTs4Wyslde57157bENt+FHjAzoham5lsUD12sAmtX2XqC73y5pvE6WdZK+6IEfSjrCzI4+2PXN5Aq6cst25fKufdNzuvqmB/TjJ8ZVKLp+/MS4Nm7ZrhctG9SVW7ar6NJZx79IhaK0d3pOV33t/lLec086KnH+TTc9oHNPCi4I3vHal+rHT4zr6pse0BvXvLgq75/e/KDOPekoXbllu846/kX605sfLJseLSPKUzlt79ScZuYKtes6V9DGr5bPt/Gr22vO02z+btXN9YziN172KJ6TXvlC8F704EReeo8+h9/nwrxz4XFRKAbv0TEQHQ/Fouv4lctKsXv1TQ9o3/Sczjr+Rbr6pgc0lSvo3JOOKk2Px/i5Jx1VFr8HZvM6MJsvzV95XMTXET+WFor7utuvzr5vZVwsZox1a/zWit2ZXI32qIn8i7nsxS5LszqpXZ+uUdfpWtuxi2N3b8L5/qqv3a9903NV9Y/as6RzdzQ9GiypnBZvJ6/csl3Hr1ymK7cEfY93vPalOjCbT5zv+JXLtG96LrFfcuWW7Tp19Vj4eb7M73jtS2v2S/aGF6iV/Y4Ds/lSe9wN+65Vujl2oxhM2t9RPCZNqzz3Rp+jeIsvY9WKkdL8tdZT2QdI6hdHbWWtdqXR/dBIvnp5mm3bOlm3xm4jkupW2T8996SjSjEZ9S0rr/uifPFp5550lIquqjjYl3A9GLXRlWVImv/KLfeXrvmiPLXa7crzwd6wnMnnj6TzUbCuydlgMLWyjFH//sdPjOuNa15ct63Y+NXt2jtV+9xRWd5W9Uu6NX7j7dipq8dK26cy/ir3Q9K23Ts9p40J7VHRVRUj0bVdtL9r7as3rnlxzT7KqavHFmzPo3XX60dcfdMDkqyq7JXXec204dO51sYD12sAmtUJd6AvZJWkJ2Pfd4VpT1dmNLNLJV0qSatXr05c2MhgRvftnNDIYEbD2eBzXDTtvp0TWjY0v3lGB8vzHrdyWSl/5fzHrVxWeo/Slg8P1M1bb3qt9bx4bKT0kxxJhrLpxPmGssl3Kzebv1t1Yj0biV1pPn7jophtleFsRmbz79E64sdDPHajOIw+V06vPB6i6VFeSWVxXG/eRuK+noX2faviYjFjrNPid7Fit5n8i7nsxS5LszqpXW+2rt0cu7X6C/F2LEpbPjwgSaX2K2n6sqH65/zoe3wb1+sPRGWsN72yzLXKt1C/I/691/oHtXRz7Mbj52DjsfJz/BhPitNGYrtWv3ehdqWR/dDI/jqY/kAr+1pLpdNiV2o8fhdSq27x/mlSemX+eN81ctzKZaW+bdyLx0aq8tUqQ9L88diP8lReY8aXkVTOyrImTY+vq9bxHT8G458X2k6NHuOt6Jd0WvweTNsbfa7XBtfb9pUxF823bCij0cFlVWnR51rLWyguGmnP4+uudwwuG6od2/H3RtvwWueHg40HrtcANKvtd6A3IGmozJMyuvtn3X2tu69duXJl4sKmZvM6bfWYpmbz2j0xpdNWj5VNj6adtnpMkzN57Z+e0+RMdd4nnpusOf8Tz02W3qO0/dNzdfPWmx7lqZy2e2Kq7l2NM7lC4nz17rJsJn+36sR6NhK70nz8xkUxW+81OVP+Hn2Of49euyemSu/RMRAdD1GeeOwQ21t2AAAgAElEQVTunpgq5dk9MVUW/0nHQ1Tm3RNTpdf+6bmyabXmbSTu66m371sZF4sZY50Wv62I3UPNv5jLXuyyNKuT2vVm69rNsVvrfL97YqoqLWrPap2790/P1e0/xL/Ht3G9fkdUxnrTK8tcq3z11hO18dH3Xusf1NLNsRuPn1rxWC8Wkj7Hj/GkOG0ktmv1e+u1K43uh0by1cuz2O34Uuq02JUaj9+F1KpbvH8av46qdz1VOe2J5yY1OVMdB0nXg7XKkDR/PPajPI2eD6JyNns+qpU/fgzGP9fbTgvVOf69Ff2STovfg2l7K6+b4ir3Q1KeWvtvciZftc2ja7VDafcbmT9ad71YiPLVmx69N9qG12qbF+O68FB1a+wCqK8bBtB3STo29v0YSbsPdmFD2XTwO3IZ02HDA9p40Sk687gVSqdMZx63QlevX6M9k7PatH6NUibd8/gepVPS4cMDuuotp5by3vbwM4nzX3nRKbrt4We08aJT9MU7HtOZx63QxotO0be3767K+yfrXqHbHn5Gm9av0T2P79GfrHtF2fRoGVGeymmHjwyUHuqSWNeBtK5+a/l8V791Tc15ms3frbq5nlH8xssexXPSK3gYjCllwW+dl96jz+H3gTDvQHhcpFPBe3QMRMdDKmV6/LnJUuxuvOgUHTY8EPyG+UWnaCSb1m0PP1OaHo/x2x5+pix+RwczGh3MlOavPC7i64gfSwvFfd3tV2fftzIuFjPGujV+a8VuvTuUGs2/mMte7LI0q5Pa9eEadR2utR27OHYPTzjfX/WWU3XY8EBV/aP2LOncHU0fyaarllfZTm5av0aPPzepTeuDvscX73hMo4OZxPkef25Shw0PJPZLNq1fo/t3ToSf58v8xTseq9kvOXxkoGpfRe121B53w75rlW6O3SgGk/Z3FI9J0yrPvdHnKN7iy3hqfKo0f631VPYBkvrFUVtZq11pdD80kq9enmbbtk7WrbHbiKS6VfZPb3v4mVJMRn3Lyuu+KF982m0PP6OUqSoODku4Hoza6MoyJM2/af2ppWu+KE+tdrvyfHB4WM7k80fS+ShY17LBjD78G9VtfdS/P/O4Ffr29t1124qr37pGh4/UPndUlrdV/ZJujd94O3b/zonS9qmMv8r9kLRtDx8e0NUJ7VHKVBUj0bVdtL9r7atvb99ds49y/86JBdvzaN31+hEbLzpFkleVvfI6r5k2fDjb2njgeg1As8w98WbupS2E2XGSvuHupyRM+3VJGyRdoODhoX/l7mcvtMy1a9f6tm3bEqdFT8UeCp9KXnrq+Wxeg+FTkqOnW+fCp0MX5ZrLF0tPmY6ekO6uxCdPmwUN53SuUPpc+VTt6OnTgwOp0nv8ydzplGkwXMbgQEqzuYKGBzOazhWUMmkws/CTnJt9+nO/PC36IOq5ZBuhXuxK5U91j56gXk/Rg59IcZ//qZTosDcrr1i+KGVSwXvKVHrCe/QE+HQq+B6P8+iBo2bSYCZVerJ6/AnrgwMpzcwVS+nRpnYF8+dqPJ09eop7dBykTco2EPd1t0edfd/K+O+gp7p3bOwOZdN1H6zZTP7FXPZil6VZndSuF4rFsvPWcDZd9yF7ndr2NhK7lX2AlEkDmVTZvh7ImPKF8n5CoeClc3c6JRWK0tBASrOx/kdp3nyQN4qbqK8SrWNmriBTeb8jni+XL1ZNH8iYBtLzbehA2GYPZdPKzRVUSOiXRBd403OFsvqapOxAb/cPaunm2I3HjxerYyxpWtQHrfwcnyceXzNzBRWLXlpW9DmaJzrPV/WLY+uM2o967Uqj+6GRfPXyNNu2dbJOjV1p4fhdSLxu8euwyrYuugYbqrjWiq73or5tfFo2Yyq6lC94WVqhmNwGx2MlapMLxaJy+fJjIb6uoWxa+UJwbnFPPndE8+ULReULHrTTFeeP4QXWlcsXVYgdk9F2yqSluXCeXL5Qqmv8mjWKGUmlbT07VyhbXvwYb3W/pBf6vHOFgubyXhVj0fdsxkr7rnK8ILoGm4vt23jcxtMkaSAd9i/CtrVyXwU3V6VL8ZzLV0+Lt81J80tBX2Y4jIWksZBoF2Vjx2HldV7U32imDW91n7aDrtekDuk3AAehby4I2j6Abmb/IOlcSUdKekbShyUNSJK7f8bMTNJmSedJmpL0Lndf8IinYUCLdUyHDGgSsYtuxsUEuhWxi25FvwHdithFN6PfgG7VNwPobX8ajru/fYHpLumyJSoOAAAAAAAAAACSuuM30AEAAAAAAAAAWHIMoAMAAAAAAAAAkIABdAAAAAAAAAAAEjCADgAAAAAAAABAAgbQAQAAAAAAAABIwAA6AAAAAAAAAAAJGEAHAAAAAAAAACABA+gAAAAAAAAAACRgAB0AAAAAAAAAgAQMoAMAAAAAAAAAkIABdAAAAAAAAAAAEjCADgAAAAAAAABAAgbQAQAAAAAAAABIwAA6AAAAAAAAAAAJGEAHAAAAAAAAACABA+gAAAAAAAAAACRgAB0AAAAAAAAAgAQMoAMAAAAAAAAAkKDtA+hmdp6ZPWJmO8zsQwnTV5vZd83sJ2a23cwuaEc5AQAAAAAAAAD9pa0D6GaWlnStpPMlnSzp7WZ2ckW2/ynpK+5+hqSLJf3N0pYSAAAAAAAAANCP2n0H+tmSdrj7Y+6ek3SjpHUVeVzSYeHnwyXtXsLyAQAAAAAAAAD6VLsH0FdJejL2fVeYFneVpN8xs12SbpH0vloLM7NLzWybmW177rnnWl1WYNEQu+hWxC66FbGLbkXsopsRv+hWxC66FbELtEa7B9AtIc0rvr9d0g3ufoykCyR9ycwSy+3un3X3te6+duXKlS0uKrB4iF10K2IX3YrYRbcidtHNiF90K2IX3YrYBVqj3QPouyQdG/t+jKp/ouUSSV+RJHe/U9KQpCOXpHQAAAAAAAAAgL7V7gH0uyWdaGbHm1lWwUNCt1bk2Snp9ZJkZicpGEDn/04AAAAAAAAAAIuqrQPo7p6XtEHStyQ9LOkr7v6gmW0yswvDbP9D0n83s/sk/YOkd7p75c+8AAAAAAAAAADQUpl2F8Ddb1HwcNB42pWxzw9JOmepywUAAAAAAAAA6G/t/gkXAAAAAAAAAAA6EgPoAAAAAAAAAAAkYAAdAAAAAAAAAIAEDKADAAAAAAAAAJCAAXQAAAAAAAAAABIwgA4AAAAAAAAAQAIG0AEAAAAAAAAASMAAOgAAAAAAAAAACRhABwAAAAAAAAAgAQPoAAAAAAAAAAAkYAAdAAAAAAAAAIAEmXYXAAAAAAAAAADQWq/68LeanueHH/m1RShJd+MOdAAAAAAAAAAAEjCADgAAAAAAAABAAgbQAQAAAAAAAABIwAA6AAAAAAAAAAAJGEAHAAAAAAAAACBB2wfQzew8M3vEzHaY2Ydq5PlNM3vIzB40s79f6jICAAAAAAAAAPpPpp0rN7O0pGsl/aqkXZLuNrOt7v5QLM+Jkv5I0jnuPmFmP9ee0gIAAAAAAAAA+km770A/W9IOd3/M3XOSbpS0riLPf5d0rbtPSJK7P7vEZQQAAAAAAAAA9KGWDqCb2WAjaTGrJD0Z+74rTIt7uaSXm9n/MbMfmtl5h15SAAAAAAAAAADqa/Ud6Hc2mBaxhDSv+J6RdKKkcyW9XdJ1ZnZE4sLMLjWzbWa27bnnnmuguEBnIHbRrYhddCtiF92K2EU3I37RrYhddCtiF2iNlgygm9nPm9lZkobN7AwzOzN8nStppM6suyQdG/t+jKTdCXludvc5d39c0iMKBtSruPtn3X2tu69duXLlQdcHWGrELroVsYtuReyiWxG76GbEL7oVsYtuRewCrdGqh4j+mqR3KhgAvyaWvl/SH9eZ725JJ5rZ8ZKeknSxpN+qyPOPCu48v8HMjlTwky6PtabYAAAAAAAAAAAka8kAurt/QdIXzOwt7v61JubLm9kGSd+SlJZ0vbs/aGabJG1z963htDea2UOSCpL+wN33tKLcAAAAAAAAAADU0qo70COnmNkrKhPdfVOtGdz9Fkm3VKRdGfvski4PXwAAAAAAAAAALIlWD6BPxj4PSXqTpIdbvA4AAAAAAAAAABZdSwfQ3f0v4t/N7BOStrZyHQAAAAAAAAAALIXUIi9/RNJLF3kdAAAAAAAAAAC0XEvvQDez+yV5+DUtaaWkmr9/DgAAAAAAAABAp2r1b6C/KfY5L+kZd8+3eB0AAAAAAAAAACy6Vg+gv1TSKxTchf6Quz/V4uUDAAAAAAAAALAkWjKAbmarJH1d0oykeySZpN80s49JuoiBdAAAAAAAAABAt2nVHeibJX3a3W+IJ5rZOyT9jaR1LVoPAAAAAAAAAABLItWi5ZxcOXguSe7+RUm/2KJ1AAAAAAAAAACwZFo1gJ5OSjSzVK1pAAAAAAAAAAB0slYNoP+TmX3OzEajhPDzZyTd0qJ1AAAAAAAAAACwZFo1gP6HkvZK+pmZ3WNm2yQ9IWmfpCtatA4AAAAAAAAAAJZMSx4i6u5zkq4ws42STpBkkna4+1Q8n5n9qrv/SyvWCQAAAAAAAADAYmrVHeiSJHefdvf73X175eB56GOtXB8AAAAAAAAAAIulpQPoDbAlXh8AAAAAAAAAAAdlqQfQfYnXBwAAAAAAAADAQVnqAXQAAAAAAAAAALpCSx4i2oQnlnh9AAAAAAAAABrw1Kpjm55n1VNPLkJJgM7R8jvQzew1ZvZbZvaO6BVNc/ffSMh/npk9YmY7zOxDdZa73szczNa2uswAAAAAAAAAAFRq6R3oZvYlSS+TdK+kQpjskr5YI39a0rWSflXSLkl3m9lWd3+oIt9ySe+X9KNWlhcAAAAAAAAAgFpa/RMuayWd7O6NPiz0bEk73P0xSTKzGyWtk/RQRb6rJf1vSVe0qqAAAAAAAAAAANTT6p9weUDSzzeRf5Wk+A8l7QrTSszsDEnHuvs3Dr14AAAAAAAAAAA0ptV3oB8p6SEzu0vSbJTo7hfWyG8JaaW7180sJemTkt7ZyMrN7FJJl0rS6tWrGysx0AGIXXQrYhfdithFtyJ20c2IX3QrYhfditgFWqPVd6BfJenNkv5M0l/EXrXskhR/vO8xknbHvi+XdIqk28zsCUmvkrS11oNE3f2z7r7W3deuXLnyYOsALDliF92K2EW3InbRrYhddDPiF92K2EW3InaB1mjpHeju/r0mZ7lb0olmdrykpyRdLOm3Ysvbq+CudkmSmd0m6Qp333bopQUAAAAAAAAAoLaWDKCb2X7FfnolPkmSu/thSfO5e97MNkj6lqS0pOvd/UEz2yRpm7tvbUX5AAAAAAAAAABoVksG0N19+SHMe4ukWyrSrqyR99yDXQ8AAAAAAAAAAM1o9W+gAwAAAAAAAADQExhABwAAAAAAAAAgAQPoAAAAAAAAAAAkYAAdAAAAAAAAAIAEDKADAAAAAAAAAJCAAXQAAAAAAAAAABIwgA4AAAAAAAAAQAIG0AEAAAAAAAAASMAAOgAAAAAAAAAACRhABwAAAAAAAAAgAQPoAAAAAAAAAAAkYAAdAAAAAAAAAIAEDKADAAAAAAAAAJCAAXQAAAAAAAAAABIwgA4AAAAAAAAAQAIG0AEAAAAAAAAASMAAOgAAAAAAAAAACRhABwAAAAAAAAAgQdsH0M3sPDN7xMx2mNmHEqZfbmYPmdl2M/tXM3tJO8oJAAAAAAAAAOgvbR1AN7O0pGslnS/pZElvN7OTK7L9RNJad18jaYuk/720pQQAAAAAAAAA9KN234F+tqQd7v6Yu+ck3ShpXTyDu3/X3afCrz+UdMwSlxEAAAAAAAAA0IfaPYC+StKTse+7wrRaLpF066KWCAAAAAAAAAAAtX8A3RLSPDGj2e9IWivp4zUXZnapmW0zs23PPfdci4oILD5iF92K2EW3InbRrYhddDPiF92K2EW3InaB1mj3APouScfGvh8jaXdlJjN7g6Q/kXShu8/WWpi7f9bd17r72pUrV7a8sMBiIXbRrYhddCtiF92K2EU3I37RrYhddCtiF2iNdg+g3y3pRDM73syyki6WtDWewczOkPT/Khg8f7YNZQQAAAAAAAAA9KG2DqC7e17SBknfkvSwpK+4+4NmtsnMLgyzfVzSMklfNbN7zWxrjcUBAAAAAAAAANAymXYXwN1vkXRLRdqVsc9vWPJCAQAAAAAAAAD6Xrt/wgUAAAAAAAAAgI7EADoAAAAAAAAAAAkYQAcAAAAAAAAAIAED6AAAAAAAAAAAJGAAHQAAAAAAAACABAygAwAAAAAAAACQgAF0AAAAAAAAAAASMIAOAAAAAAAAAEACBtABAAAAAAAAAEjAADoAAAAAAAAAAAkYQAcAAAAAAAAAIAED6AAAAAAAAAAAJGAAHQAAAAAAAACABAygAwAAAAAAAACQgAF0AAAAAAAAAAASMIAOAAAAAAAAAEACBtABAAAAAAAAAEjAADoAAAAAAAAAAAnaPoBuZueZ2SNmtsPMPpQwfdDMvhxO/5GZHbf0pQQAAAAAAAAA9JtMO1duZmlJ10r6VUm7JN1tZlvd/aFYtkskTbj7CWZ2saSPSXrboay3mM9LU1PSyIg0Oyu5S0ND0tSUbNky+YED0sCAVCxKg4NKpdMqFgpSPi/NzlbnkSR32fCwfHJSGhqSZTKyVEpeLMqnpmQjI/KZGalYDD5PTUmplDQ4GKx3dLSUz1Jt/7sGOlgUv7ZsWSnegglhLEbx4y6ZzaebBWmRgQFpeno+f8iGhoLljoxIMzNSKhWkNRmfZbFPbEMJsTsyolSm9mmomfzNLrvZ+CSe+1tiu5vPS5lM0C8YHQ3SBwdlAwNBH2F4WMrlgjZ4eHi+3xE75yuVKu8/jI5K09OykRFJqhlzteKxMl3Dw6XlEbf9KSl2LZOZP8/XmhbFcmXfNR5TFdOIL7RSvfNuVVuXyQRtbeV1VnSNd+BAEO/T08H7gQNl/YWy42B0NMgfvWezsmxWPjcXXDeG6aXrwXQ66CdPTwfteXz92Wx521+5jrBMZeeEVEqam5tPy2Tmv4flUS43f94Jl11WrjDdUqn57RTfBkNDwXt4birNEx33U1OlPKX1jowolU5LUnBdHJ3LovNdjbz9qpjPS4VC9dhBPj8fI2bB+b9yv8ZjKdY3UDodzB/rcyidro6t8PrOwmvEsmMlPIYWurZLOv6SlmVDQ7T7APpGu1u7syXtcPfH3D0n6UZJ6yryrJP0hfDzFkmvNzM72BUW83n5+LgKB6bkk5Mqjk9o+nu3y/fs0Z5L3qPdx79Me959iXzvviDv/v3B++ysfO/e6jxzcyoemFJxaloT7/+g9lzyHvkLL6iYy6lYKKj4/B7tede7NfH+D6q4Z1x73vXuYP53vTuY7+n/1J53XzKf9vweeTTgCVSI4rcUh2G8uSSPBk/y+eC7WfA9ei8Ugve5vHwur+L+Se3/3HUq7hkPYjF8leJ4zx5Nf+92FfeMB2lNxKcXi6XYJ7Yh1Yjd8fHgAuMQ8ze77Gbjk3jub7Xa3WI4MFGYPDCfvnevpm+7PegjjI+rWCwG7ewzz2r/dZ9XcddT5ef8PeNl/YfirqeC/Pv214y5WvEY73PsPv5l2v+564K+DXHbt2rFbiGfL7WT03d8v2xa/vk9pVieffDhqr6r79mj/Z+7LrlfS3yhReqdd5Om+fSMinv3lecP29finiDOfXx8vh0Oj4n9n7++6hgp7npK+z9/fend9+7T3JO75Hv3ltLj14PFPeOavOGLKo5PlJdp33755KRyj+4ov84M1zF9x/fle8arzgk+M6P9131+vh3ft28+z7svCc4zt99R1t+ZvuP75eWK+kH7Ytvk3ZeouOsp5R75aTDP7XdUlSs6h01/7/Zgu8TXuyc8zxQKwXzxaeG2rczbr4r5vDyXKxs72H/d54N9GY/R8Yng/B/u1/3XfT5oW+OxFMXL926X79s/v93D/eUzM9XxG13fTU2p+Pzz1cdFdL1Xo91OPP727U9e1r79tPsA+ka7B9BXSXoy9n1XmJaYx93zkvZKetFBr3FqSuOXbVB6dEQ+MaGJyy/X0GterfEN71PuB3dK+bxyP7hT4xs2KFUsyicmgr/q5vMav2xDdR53aXK/NLlfyzdcFqRftkGWy4XrCtKWb7hME5dfXja/Jvdr4vd/v3yZl10W/EUXSBLGb3nMbJDNzASvfD54Rd9zOdns7Hx6Pi8rBK+UXCPnn6+Jyy8vxXBZHG94n4Ze82pNXH55LLYbi0+PxT6xDUk1Y1e1YqKZ/E0uu9n4JJ77XI34SuVy8okJpUdHytKH1p45n6dYDNrZD3wgeL/iirLlRO1v1MZOXHGFRs4/Xz4xXjPmasWjKtJHzj8/odzEbV+pFbszM/Px+ppXl01LDw2WPmdfcmxV33X8sg0aOf/8xH4t8YVWqXfeTZrmL0xo4v3vT2xfdWAyuNYLYzfeDie1k1E7HL2Pb9igzNgRifNH6xm5aF318fC+98knJpQ98YSq68yJK64Irz83VC3LJyY0cv75ddrx6uN26DWvrirX+GUb5BMTVevNnnhCaZ6q69/wHBZtr8R+VY12JSrzgv27fpAwdpAYa2XXWLXb1lrxMn7ZBlk0rlAZv5dfnjh+UdnvSGq3E4+xifHEZfnEOO0+gL7R1p9wkZR0J7kfRJ4go9mlki6VpNWrVyevcNky5e66W7ZsmdKjo8rddbdShx+u3F13l+XL3XW37LDDlF6+PPjpizCtZp7K9GXLyubJnHhC1fzp1auTlxn+ixT6RyOxK83Hb1w83pqVWb5cubvuVjphnfFjI3PiCfPraiA+bWSE2O4TixW7zeRvetlNxifx3JtaEbvp0dFSHyGeHv8cnf+T+gGV7W9le1u1zjDmEqeFfZpIrfURt92vVe1udJ6vNa3W/I3EKFBLQ9drC5x3G72mKrWvZontcK12srLdjo6FWvlrXUumV68urbupeRYoX+Vx28iyorSoLjWvf5ctk6n2eUY1pkXtQmXeXtJM2yup4VhL+lyZr954RdIyo2mN9Dsq2+2k46/uMXbwPw6AJdJo7AKor913oO+SdGzs+zGSdtfKY2YZSYdLGk9amLt/1t3XuvvalStXJq7QJyeVPfuX5JOTKuzcqezZv6Ti3r3Knv1LZfmyZ/+SfN8+FXbulE9Oluarlaewc6fyj+6YT5+clB84UJon/+iOqvmj9Vctk7/i9p1GYldS7TgMY7Sh1759pVcUl1EMV8ZxdGyUxXaDd6AT2/2hFbF7qPmbXnaT8Uk896ZWxG7UR6hMj3+O2tmkfkDU/sbb2PyjO+r2D2rGY6zPISX3O4jb3tCqdjc6z9eaVmv+/KM7iC8ctIau1+qcd5Om1Wozo75tvD/bSDtZ2W5Hx0Kt/LWuJaNzRLPzROeEeutrdFlV2zAsT83r38nJ2tMOHKg618S3WWXeXtNM21u53+vFWvxzszHm+/YlLjOa1ki/I+kO9GaOMdr9ztdo7AKor90D6HdLOtHMjjezrKSLJW2tyLNV0u+Gn9dL+jd3T7wDvSEjI1px7WYVDkzJxsY0ds01mvnBnVqx+a+Vfc2rpUxG2de8Wis2b1YxlZKNjUkjI/JMRiuu3Vydx0xatlxatlz7N18bpF+7WZ7NhusK0vZvvlZj11xTNr+WLdfYJz9Zvsxrr+XuHdQWxm95zGyWDw0Fr0wmeEXfs1n54OB8eiYjTwevokxTt96qsWuuKcVwWRxv/mvN/OBOjV1zTSy2G4tPi8U+sQ1JNWNXtWKimfxNLrvZ+CSe+1yN+Cpms7KxMRUOTJWlz2z78XyeVCpoZ//yL4P3T3yibDlR+xu1sWOf+ISmbr1VNraiZszVikdVpE/demtCuYnbvlIrdoeG5uP1B3eWTSvMzJY+5372ZFXfdcW1mzV1662J/VriC61S77ybNM2OGNPYX/1VYvuq0WXBtV4Yu/F2OKmdjNrh6H3F5s3KT7yQOH+0nqmbbq4+Hv76r2VjY8o9uqPqOnPsE58Irz83Vy3LxsY0deutddrx6uN25gd3VpVrxbWbZWNjVevNPbqjNE/V9W94Dou2V2K/qka7EpV5wf5dP0gYO0iMtbJrrNpta614WXHtZnk0rlAZv9dckzh+UdnvSGq3E4+xsRWJy7KxFbT7APqGHcpYdEsKYHaBpE9JSku63t3/1Mw2Sdrm7lvNbEjSlySdoeDO84vd/bGFlrt27Vrftm1b4rRiPj//RPTZ2fkntEdPsI6ekl0sSoODSqXTwYNQ8vnqJ2lHD81wD56iPTkpDQ3JMpngyefxJ1jPzFQ/HX5wcP4p5nWehI22W7L/TasXu9J8/Jaeth4+Yb0Ui1H8uAf/UhelmwVpkYGB0lPa42xoKFjuyIg0M1N6wnqz8Zn09HZiuy06N3ZHRpTK1P4lsWbyN7vsZuOTeG6bJYnfg2p383kpkwn6BaOjQfrgoGxgIOgjDA9LuVzQBg8Pz/c7Yud8pVLl/YfRUWl6unQxWivmasVjZbqGh0vLI26XXMfGrmUy8+f5WtOiWK7su8ZjqmIa8dUzOqLfUO+8W9XWZTJBW1t5nRVd4x04EMT79HTwfuBAWX+h7DgYHQ3yR+/ZrCyblc/NBdeNYXrpejCdDvrJ09NBex5ffzZb3vZXriMsU9k5IZWS5ubm0zKZ+e9heZTLzZ93wmWXlStMt/Bh1zYyEswbbYOhoeA9PDeV5omO+6mpUp7SekdGlEqnJSm4Lo7OZdH5rkbeJdYRsSuFbW+hUD12kM/Px4hZcP6v3K/xWIr1DZROB/PH+hxKp6tjK7y+s/AasexYCY+hha7tko6/pGXZ0BDtfut0RL8h8tSqYxfMU2nVU08unAlt8aoPf6vpeX74kV9rNGvf/I5T2wfQF0ujDQPQoI7pkAFNInbRzTrqYgJoArGLbkW/Ad2K2EU366h+AwPovYUB9Nbgz4UAAAAAACHc5rIAAB4jSURBVAAAACRgAB0AAAAAAAAAgAQMoAMAAAAAAAAAkIABdAAAAAAAAAAAEjCADgAAAAAAAABAAnP3dpdhUZjZc5J+tkC2IyU9vwTFWUq9VqdOqc/z7n7eUqyowdiVOmfbdCq2T4DYbZ9+qae0eHVdkvjtsdiljK1xqGUkdjtPv2+DRuvfif2GxdCr8dDP9erE2O3F/dGLdZLaXy/6DZ2l3+svdWC/od16dgC9EWa2zd3XtrscrdRrdeq1+rQS26Y+tk/n6pd90y/1lPqnrt1QT8rYGt1Qxmb0Wn0ORr9vg36vf6Ve3R7Uq7N0a7nr6cU6Sb1br4PV79uj3+svsQ2S8BMuAAAAAAAAAAAkYAAdAAAAAAAAAIAE/T6A/tl2F2AR9Fqdeq0+rcS2qY/t07n6Zd/0Sz2l/qlrN9STMrZGN5SxGb1Wn4PR79ug3+tfqVe3B/XqLN1a7np6sU5S79brYPX79uj3+ktsgyp9/RvoAAAAAAAAAADU0u93oAMAAAAAAAAAkKhvB9DN7Dwze8TMdpjZh9pdnkaZ2RNmdr+Z3Wtm28K0FWb2L2b2aPg+Fqabmf1VWMftZnZme0sfMLPrzexZM3sgltZ0Hczsd8P8j5rZ77ajLu3QrbHbaq2KIyydfordpLa6VzRz7PWSTozfZvoES1imjm+ba5TxKjN7KtyW95rZBbFpfxSW8REz+7WlKGMrdWLsLiYzO9bMvmtmD5vZg2b2gTC959upODNLm9lPzOwb4ffjzexHYf2/bGbZdpexHcxsyMzuMrP7wvj4SLvL1CqV+7wXdGt/qhfb3aRzZ7erdb7oJwvFqpkNhueMHeE55LilL+XiaaD+7zSz52L9w/e0o5yLZaHjul199U7VlwPoZpaWdK2k8yWdLOntZnZye0vVlNe5++nuvjb8/iFJ/+ruJ0r61/C7FNTvxPB1qaRPL3lJk90g6byKtKbqYGYrJH1Y0islnS3pw71+IST1ROy20g06xDjC0unT2K1sq3vFDWr82OsJHR6/jfYJlsoN6vy2OamMkvTJcFue7u63SFK4ny+W9Ipwnr8J46ErdHjsLpa8pP/h7idJepWky8I6t/vYWGofkPRw7PvHFMT4iZImJF3SllK136ykX3H30ySdLuk8M3tVm8vUKpX7vFd0VX+qh9vdG5R87uxmtc4XfaHBWL1E0oS7nyDpkwrOJT2hiWP1y7H+4XVLWsjFd4PqH9eMo8T05QC6ggHXHe7+mLvnJN0oaV2by3Qo1kn6Qvj5C5LeHEv/ogd+KOkIMzu6HQWMc/fbJY1XJDdbh1+T9C/uPu7uE5L+Rb13Qk/Sa7F70FoUR1g6xG6PaPLY6xXdFL9t3Rfd0DbXKGMt6yTd6O6z7v64pB0K4qFbdFPstoS7P+3uPw4/71cwoLhKvd9OlZjZMZJ+XdJ14XeT9CuStoRZerr+9YTtzWT4dSB8df1DwSr3OdqqJ9vdJs+dXaHO+aJfNBKr8XPnFkmvD88pvaAnj9VmNHBcM44S068D6KskPRn7vkvd01C6pG+b2T1mdmmYdpS7Py0FJwFJPxemd1M9m61DN9Wtlfq13o3qhWOhV/XbPkhqq3tZrWOvV3Rq/DbTJ2inbmmbN4T/nnp97L/aOq2Mzer28h+S8F/Nz5D0I3XmsbFYPiXpDyUVw+8vkvSCu+fD730VB5XCnzq5V9KzCm7I+VG7y9QClfu8V3Rjf6qv291uVXG+6BeNxGopT3gO2avgnNILGj1W3xL2D7eY2bFLU7SOQXsW068D6El/MeuWOw/OcfczFfwrxWVm9l/q5O3mekZq1aEX6nYw+rXeh4rt1n79tg+aaavR+To1frs9zjppu35a0ssU/KTD05L+IkzvpDIejG4v/0Ezs2WSvibpg+6+r93lWSpm9iZJz7r7PfHkhKx9EQdJ3L3g7qdLOkbS2WZ2SrvLdChq7PNe0Y3nOY63LtOv5ws1Fqu9HM+N1O2fJB3n7mskfUfzd+P3i17e/03r1wH0XZLifzk6RtLuNpWlKe6+O3x/VtJNCv7t5Jno3yjC92fD7N1Uz2br0E11a6V+rXejeuFY6FV9tQ9qtNW9rNax1ys6Mn6b7BO0U8e3ze7+TDioVpT0Oc0fsx1TxoPU7eU/KGY2oGAw5O/c/ethciceG4vhHEkXmtkTCv4d/VcU3J18hJllwjx9EQcLcfcXJN2m7v8ZyKp9bmZ/294itUaX9qf6st3tVjXOF/2ikVgt5QnPIYerd37KZ8H6u/sed58Nv35O0llLVLZOQXsW068D6HdLOtGCp9FnFTwcamuby7QgMxs1s+XRZ0lvlPSAgrL/bpjtdyXdHH7eKukd4ZNzXyVpb/Svqx2o2Tp8S9IbzWws/DfrN4Zpva4rY3cJ9cKx0Kv6JnbrtNW9rNax1ys6Ln4Pok/QTh3fNlf8nuNFmj9mt0q62MwGzex4BQ9Rumupy3cIOi52F1v426yfl/Swu18Tm9SJx0bLufsfufsx7n6cgv39b+7+25K+K2l9mK1n678QM1tpZkeEn4clvUHSv7e3VIemxj7/nTYX65B1cX+q79rdblXnfNEvGonV+LlzvYL2pVfuQF6w/hX9wwvVmw9qrqdj+uqdILNwlt7j7nkz26BgwDUt6Xp3f7DNxWrEUZJuCp/ZkJH09+7+TTO7W9JXzOwSSTslvTXMf4ukCxQ88GpK0ruWvsjVzOwfJJ0r6Ugz2yXpw5I+qibq4O7jZna1gkZPkja5e6/8JbSmLo7dlmtFHGHp9FnsJrbV7S1S6zR57PWEDo3fZvsES6Ib2uYaZTzXzE5X8G+pT0j6PUly9wfN7CuSHpKUl3SZuxeWopyt0KGxu9jOkfTfJN1vwe9cS9Ifq8fbqQb8P5JuNLP/JeknCgaN+tHRkr5gZmkFN5N9xd2/0eYyIVlX9qd6td1NOne6e7e3I4nnC3e/pY1lWjK1YtXMNkna5u5bFZwrvmRmOxTceX5x+0rcWg3W//1mdqGCPuC4pHe2rcCLoEafeECS3P0zYhyljPXOH48AAAAAAAAAAGidfv0JFwAAAAAAAAAA6mIAHQAAAAAAAACABAygAwAAAAAAAACQgAF0AAAAAAAAAAASMIAOAAAAAAAANMHMrjezZ83sgQbyftLM7g1fPzWzF5aijABagwH0DmZmkw3kea2ZPRg2wic10nAvJTM718y+0e5yAOgfZnaRmbmZ/WIs7biofTSzd5rZ5jaVbZOZvaGJ/Oea2V4z+4mZ/buZfSI27Sgz+4aZ3WdmD5nZLbFphVgHfWss/Xgz+5GZPWpmXzazbJg+GH7fEU4/rjU1RrPM7EWxffefZvZU7Hv2EJb7tjBOimZ2esW0/xnu+3+Px6eZXWBmj4TT/qDGcs8JY+ZeM3vYzDaG6RfVmqfB8n6/spxYGgvE4A/aXb5Gmdk7zOyBsJ/8kJld0QFlGjSz74Tb8m0V024ws8fDafeZ2etj094Ungei9v73lr70aBUz+5MwLreH+/uV7S4TkKQVsWpmbzazk2PfS33hirGM4VaWfQndIOm8RjK6+++7++nufrqkv5b09cUsGIDWYgC9+/22pE+EjfB0uwuD9jKznzezG83sP6IBNTN7eZPL+OOK7z+Iff542Mn5uJm918ze0eSyq/4oFB/YjKVdtdCFrpmtNbO/Cj+fa2avabIsR1v4x51wfjezS2LTzwjTrgi/xzt7t5nZ2vDzE2Z2ZPi5pQMLZrbBzN7VymX2ibdL+r6ki9tdkErufqW7f6fJ2e5w9zMknSHpTWZ2Tpi+SdK/uPtp7n6ypA/F5pmOOujufmEs/WOSPunuJ0qakBTF/CWSJtz9BEmfDPOhDdx9T+zi6jMK9le0L3OHsOj7Jb1ZUlk7ZWZrJP2GpJMl/bqkT5tZyswGJG2W9EZJr5D0jhrnky9IuiQs7ymSvhbW4yZ3//ghlBdtskAMNnWubRczO1/SByW90d1fIelMSXsXcX2ZBrOeIWkg3JZfTpj+B+F2/6CCba/wWPyspP/q7qeFy7jt0EuNdjCzV0t6k6Qz3X2NpDdIevIQltdo7AFNaWGsvllBH0NSVV+4NJbh7l05luHut0saj6eZ2cvM7Jtmdo+Z3WGxm3pi3i7pH5akkH0qaeyhwfmyZvapcEzlUTO72cyOaWC+d5rZiw9mnegODKB3gXBw7zYz2xLeHfZ3FniPpN+UdKWZ/V3FPGV3WFpwl+K54ec3mtmdZvZjM/uqmS0L058ws4+E6fdHDb2ZLTOz/y9M225mb1lgOeeF5fy+gotyLAEzM0k3SbrN3V8WDqj9saSjGp3fzFLhPCUVF8u/p6AT9Qfu/hl3/2KLit80d9/m7u8Pv54rqdmL+sslfS72/X5J8bvBLpZ0X2x9Cw58LsLAwvWS3r9gLpSE7dA5CgaE6w2gHxt2bB8xsw+H85b9McfMrjCzq8LPt1nwb5e3W3CX7S+Z2dfDTtX/CvOMmtk/W3CH4ANWcXdhmOcGM1sffk5sc2sJLyzulbQqTDpa0q7Y9O0LbBuT9CuStoRJX1BwUSNJ68LvCqe/PsyPDmJmfxjG1gNm9r4w7QQL/rD5pTCOvmIJd3G5+0Pu/tOExa6T9A/unnP3/5C0U9JZkl4l6WF3/5m7z0r6Spi30kpJ/xmuo+DuD4Xleo+ZfSr8/Ldm9pdm9gMze8zMLgrT02b2mbD8/xQek2+uXIGZnR/rb3zZzEbD9I9b8Mfi7WbGH32WQHQxGvZNvxfG20/N7KNm9ttmdlcYhy8L8600s6+Z2d3h65ww/Zdt/q72n5jZ8oR1XR6L9w+GaceFbfDnwrj5dlK8S/ojSVe4+25JcvcZd/9cuIzTzeyHYdzcZGZjFvwX512xdR9nZtvDz2eFdb3HzL5lZkeH6beZ2Z+Z2fckfaCi7CvM7B/DdfzQzNaY2c9J+ltJp4f1flmdTX2n5tv65ZIykvaEdZl190fq7Sd0tKMlPR+2q3L35919d9iv+EHYh7jLzJab2ZDNX4P9xMxeJ5Wu875qZv8k6dth2h+Ex9h2M/tI+6qHHlIrVp8ws4+FcXqXmZ0gSWb2EjP71zAG/9XMVltwg9OFkj4etXsW9oWtYiwj7MeU+hlh2oUJ5eoGn5X0Pnc/S9IVkv4mPtHMXiLpeEn/1oayYWF/puDc+/LwpqN/lPR1swWvjd4piQH0HsYAevc4Q8HdKCdLeqmkc9z9OklbFdyt8tuNLMSCO2X/p6Q3uPuZkrYpGEiMPB+mf1pBYy9JGyXtdfdTw78+/1ut5ZjZkIJByf8q6bWSfv5QKo2mvE7SnLt/Jkpw93vd/Q4puWMduxD9G0k/lvR5ScNhB+fvwjzRxfJWSaOSfmTBTwGU7hK3Gn9lt+DnIu4M13v1wVQqvECNOmk/NbPXhunnWvCHoeMkvVfS74flfq2ZvTW84L7PzG6vsei3SPpm7PtOSUMW/CyGKfhXvFtj5SgNfNYpa7StzIKBnQfCi563xcpc9cewcNpHbX4g6BOS5O5Tkp4ws7Ob3nD9682SvhkOFI6b2Zk18p2t4K6X0yW91cL/KFhAzt3/i4K7Am+WdJmCO27faWYvUhAzu8M7wk9ReXzVktTmJjKzMUknSopi+lpJnzez71rwL7bxDtuQmW0LB26iAckXSXrB3fPh912aH6BZpfCuonD63jA/OkTYDvy2gth9taT/24K7x6Wgb3Ctu58qaUbBHzsbVdr3oSguaqVX+pT0/7d39sF2VeUdfn4pGEgZpFqw1iKhfKqhDYZgQUAGAlKkU2xhJKYKKojWGrCD0OkwgpQaFERQWkAiBAIhiUEsI+0EhCIhlI9AgIhQSEmgtIiCdkKAUkl+/eNd27Pvvvvce+4lyc1N3mfmzjl3f611zll77fdrvS9PKhxKJ0ka26WdHQjn1tHAjLLt2HLNvUqf92ueVIyOfwMcWu6VR4BTJL0NOBJ4T5FNZjTPTdY7f0gYjvcCPkYomvsCM4HPl2MuJiLYJxPP3Zll+2nA50q09YE0VlFKmgR8Angf4cw5SdLeZfduxHh/D/A/5bpNJgAPdOn3NcAZZdwsA86y/RjwJkm/X475CDBfEf39LeCYYgi5Evj72rW2s/0B219vtPFlYGlp42+Ba2z/DDiRWFU0sTisunEEobBj+xeEvP+0pOsVjorU4UYvtxBO/Cck/aPCmfQmYB5wSlllMIW4Jz4HUOb2qcDVRdeCmC+Pt32IpMOJ+2JfQq6ZJOmgDfuxkk2QfmO1tm9Vme8vIeQAyvtryrx3HfBN23fTsVf0mfdabBkziXkfSW8mgqN+nZ5wtKAI5tkf+K6kh4DLCWdEneOABbbXbOj+bY4MpIO3HDuOGIdfqH4f21cBrwGHqEvAVbET7ANcp9GdkigZgBS+Rg/32X7W9loiAnH8MK/zR4SivbhM6McDO9X2V3m4Hqi1MYUw1ABg+5cDXGdPYIXtJ22biLRJNgxdlcVBBOs9CGFnb9ufoJP6oY9TpqSBqPY1lx1387JfDFxaFOefvoHPtkUR0k4Fzmr0ayV9l5gvAr4EfLAoIf0iFyTtTKSreK2xawFh0NmfcCg09/fKnxHfc6UEna8SsUaLM0zSW4AP0zEEnVu71hLCuJD0xlRgbnk/t/zfxq0lTcGrxLx3QA/XrnKJLwMetf1cGUNPATuW7VOKw+dA272kC2ibc5scqIiE/CnwA9tVtO9CYgxdQcy9SyVtX855p+19gI8CFykiHdsERZfXgfYlGwcHAjfYfsX2S4RxrRq3K2zfU95fS2/juaLbb9/TmLB9FjAZ+CHwceDmLu1838EjdAzxBwDzba8tkcI/ajlvf2K+vLvIG9OIe+UXwFrgCkVE+8td2k3WH/fX5sH/oETCEnPh+PJ+CnBJ+e1uArZVRJsvBi6UNJ0wQr/e99IcANxo+2Xbq4m5snoWrrD9UHk/0NzZj2KU2c52NdauBip5aD4RDQlhQJ9HyEgTgFvLZzgTqC/jbkvDUvV/NoDt24G3lrYH43xJTxH38VeqjbZPBA4F7iPkrCt7uFayEVLG8yTg08DPiTF0MvCc7fvLMavKPVEfR48DTwNVKq1bi3MFItXW4cBSQn7dk5D7k2TYtI1VSSeU3dfXXivn937AnPJ+NkOTRSjz8q7FcT6VkHmaz4bRwBgiYGVi7e9djWOOI9O3bGj66eBdjtsVeMb2qsb2JURKw1ZsLyjHTPMoTkmUDEzmTBs91A15axj8t3udvg6SKlpBhMDVzahUtVNvQ/RXmluvoyj4lUaXjY+6YA2wDSFYPwM8XTO8DJmGl73aXEUgvp9OZNhs2vMqdxsv9e29GBnrLAZmSZpPe3GWtxOCYJP5hCKzJyHUDDclywFESoQ1wPOK5d2TgVUUZxhAUcbHA/cQUaMzJd0M1Avv/qz0JxmEEgV+CDBBkoHfACzp9JbDm+POdJ83K6r5cS195+S1hJPniRI1eSQwQ9Itts8ZpNttc26TRbaPUuSfvkvSjZXxqCjPc4A5ipz+BxEKR5W24ClJdxBC4w3AdpK2KArJ7wH/Xdp4lnACPKvIp/pmGvkckxFnoGWjbeO5V6rfvqIaF1t12d6/cXs5sFzSFcCLXQyF9XtGjdeBELGq5GP9dsTKkcMIRfSzxHMu2XA058H6HFnNZ2OA/VoUyfPK8+5I4B5JU4qBsGKgsdGUiduivB4lDD9DWR4/j5BlvgfY9pOS9iIcpv1WRxS6OW6G65T8IiG3TCeM+5N+fbK9DFgmaTawglgqnoxCinx4B3CHpGVEpHnb+BjoPqiPPQEzbF++zjqZJLSO1eOrXfXDup0+jCZnE47y44BPDuP8Ecf2KkVB6GNtf7dEOv+B7YcBJO0B/BaRqivZcLTp4He1HNdm+xpoe7IZkRHomy4riRyLYyTtSEQeQxjq3q9OrrJxGrzI5C3AX1X/lDQC3a7zOLCzOnkduxnqk3VPpSy2UQnWlRd8V9vfKfveaNTeYF72wR40LxJCRJ23AC/U/u/FyNhp0P4MESW2I/BQMazWeZX+xlFKZO+vCIPMbYO1MwBDUfwrY+a+hIHzaPqm/tiKLBDcK8cQqyl2sj3e9o6EkaEtAuYwRY7arYnvfDHwPLCDpLeWNBRHDaXxkkLlFdvXAhcQRevWGY60NDOAM0p7h5RlhpSIzl2AZxT5fMeW7b9NOLJ+UlYF/SvxPUEoQf9U3t9ERyk6Bri9HJ9sPNwJfFjS1sVx+afAorJvZ0mTy/uqiG6v3ARMVRRM2oVYTfYA8Zx/tyKn6VgiMvem5smSPlRbBrs7Mce91GPbdwHHKHg7nUjgOncDH1BJraGoNbBbGfPb2v4B8AXCSZRsfDRlyInldRfby2x/lYjYajqK7wSOLvLlbxKrtBbROzOAr0n6ndLeWEnTy8qgX6qkgyNSz/wIwJFaYA2RurCKLP93YHtFMT0kbSmpawRao//TyjkHE+m6mtFsrZTVphcDYyR9UFGL6ODaIROJSORkFCJpD0n16PCJwGPA71bzuCL/+Rb0HUe7A+8kxmSThcAn1alH9Y4SxZskw6bLWK3mno/UXitD8N106g9NoyOLvETkk+6FWUSUMLYfHXqvNzySrie+gz0kPSvpU8Tn/5SkhwkdvV5DZiowN+XsDU6vAanLgZ3UvzbLe4GfMHjAVbIJkxHomy6LCcPRMuDHxHI+bP+8LL26Xp08pWcCbYXFKs4F/kGR62kN8GXb32u7TonA/DRws6QXiAfnhHX70ZIu3A58RdJJ7hTKmgyMIwTrv5N0ne3Vkt5BGIrb+JWkLW1329+HQbzsiwlB6lqKAtBy/mpJz0k61PZtinQmRxDKY6+8BGxb/VMU83uJfO1/QhjSX6wd/wTdI9m/BOxge42GX0PxTuBkSVcTzoCDiKiy1kjyovCMs/3Pku4hHtwVuxPfYzI4U4HzGttuINKYNFc/3EVEuewKzLG9BEDSOcC9xPz5OENjL2L5/Vri/vrsEM/vhcuA0xRpiCYRqREqQW6m7fsVBZsuL/0YA5znUtiRML7PVRQ+XUrUPaC8zpa0nIg8H6gAazIC2L6vKGn3l02X2l5WHNmPEjmiv0OM2283z5d0LPANoujnQklLbH/I9sOSvk8YcF4H/rIY8NYq0mvcSqzm+LbbCxeeAHxD0ivEuP+o7bU9zp/ziVUjPyaMQvcS+ffrn/v5oozOU+QJhsgp/SpR0GksMc7r9VySjYfphAz5CKF33EnULTlVURBxDaGQ/kv9JNsPSppFpCyBmN+WKuqeDEp5nr4N+GGRS0wn7cnxwGXFAfkUJeduYR5wPlHcDdv/p8hr+k3FyootiHy/gxl2zgauKp/7FToOyp6w7TJPn044eU+XdDkx7l8mo89HM9sA35K0HTHnLidSZFxVtm9N/M5TiJSIlykif18HTrD9WnN+tX2LpHcB/1b2rQb+gljFmCTDpdtYPQoYK+le4vlbBcxNB66U9EVipW81t84l0q1NpxPE0Up55j9GqQExGhhgZf8RXY4/e/31Jnmj2H656PAXSvpMsQl8nLCp3E7IATsoAvRWE/dDFfw2FGdRMgpROr6SZNNBEQF7EWFY+19iJcKpZRnyKUTxKugI1muInMoTatf4KpE3/EHb0ySttl1FtNTfnw2stn1BMeZdSqRG2ZLwqp9Tts8hHjQ3EE6WbVr6/W4iz34ViX6+7aqI6R3AabaXKKJpl9geX6KxTqultlhALBv/PBGNuBsRCX5b+Q7caPM24GTby+vXahxT/4yzyne1oNGnlcA+tl+ovp+irH8N+GNCaT/X9rxmO5IuISLvFhKRwFuVPl9g++pyzIPA4bbrEflJkiQAFAP6AkcxxlGHpG2KI3V7woD+PtttKbaSJEmSJBlh6rrPerj2OCIA8L3urZZQknSlppsfTIsObntWl/PGEquJjyTsC48TASb/WfZPJxxGK4D/AlbaPlvSnxP1S16lPX1dMspJA3qSJJsliqJzk2yfOdJ96YakvYG/bsv9myRJApuEAX0RsYJoSyLV2OwR7lKSJEmSJF1YXwZ0SVOIlUIX2r5oXV47SZJkXZAG9CRJNlsknWh75kj3oxuSDgOetL1ypPuSJEmSJEmSJEmSJEmyOZIG9CRJkiRJkiRJkiRJkiRJNgsk3UipeVLjDNsLR6I/ycZPGtCTJEmSJEmSJEmSJEmSJEmSpIUxI92BJEmSJEmSJEmSJEmSJEmSJNkYSQN6kiRJkiRJkiRJkiRJkiRJkrSQBvQkSZIkSZIkSZIkSZIkSZIkaSEN6EmSJEmSJEmSJEmSJEmSJEnSQhrQkyRJkiRJkiRJkiRJkiRJkqSF/wepg0CG6eWs9w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TextBox 7"/>
          <p:cNvSpPr txBox="1"/>
          <p:nvPr/>
        </p:nvSpPr>
        <p:spPr>
          <a:xfrm>
            <a:off x="4455886" y="458489"/>
            <a:ext cx="7532914" cy="769441"/>
          </a:xfrm>
          <a:prstGeom prst="rect">
            <a:avLst/>
          </a:prstGeom>
          <a:noFill/>
        </p:spPr>
        <p:txBody>
          <a:bodyPr wrap="square" rtlCol="0">
            <a:spAutoFit/>
          </a:bodyPr>
          <a:lstStyle/>
          <a:p>
            <a:r>
              <a:rPr lang="en-US" sz="4400" dirty="0">
                <a:latin typeface="Eurostile"/>
              </a:rPr>
              <a:t>Random Forest</a:t>
            </a:r>
          </a:p>
        </p:txBody>
      </p:sp>
      <p:sp>
        <p:nvSpPr>
          <p:cNvPr id="7" name="Subtitle 6"/>
          <p:cNvSpPr>
            <a:spLocks noGrp="1"/>
          </p:cNvSpPr>
          <p:nvPr>
            <p:ph type="subTitle" idx="1"/>
          </p:nvPr>
        </p:nvSpPr>
        <p:spPr>
          <a:xfrm>
            <a:off x="1117601" y="5106987"/>
            <a:ext cx="5617028" cy="1515919"/>
          </a:xfrm>
        </p:spPr>
        <p:txBody>
          <a:bodyPr>
            <a:normAutofit/>
          </a:bodyPr>
          <a:lstStyle/>
          <a:p>
            <a:pPr algn="l"/>
            <a:r>
              <a:rPr lang="en-US" sz="4400" dirty="0">
                <a:latin typeface="Eurostile"/>
              </a:rPr>
              <a:t>Optimized</a:t>
            </a:r>
          </a:p>
        </p:txBody>
      </p:sp>
      <p:pic>
        <p:nvPicPr>
          <p:cNvPr id="3" name="Picture 2"/>
          <p:cNvPicPr>
            <a:picLocks noChangeAspect="1"/>
          </p:cNvPicPr>
          <p:nvPr/>
        </p:nvPicPr>
        <p:blipFill>
          <a:blip r:embed="rId3"/>
          <a:stretch>
            <a:fillRect/>
          </a:stretch>
        </p:blipFill>
        <p:spPr>
          <a:xfrm>
            <a:off x="6048375" y="1953700"/>
            <a:ext cx="5172075" cy="3343275"/>
          </a:xfrm>
          <a:prstGeom prst="rect">
            <a:avLst/>
          </a:prstGeom>
        </p:spPr>
      </p:pic>
    </p:spTree>
    <p:extLst>
      <p:ext uri="{BB962C8B-B14F-4D97-AF65-F5344CB8AC3E}">
        <p14:creationId xmlns:p14="http://schemas.microsoft.com/office/powerpoint/2010/main" val="258753612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r>
              <a:rPr lang="en-US" sz="6700" dirty="0">
                <a:latin typeface="Eurostile" panose="020B0704020202050204" pitchFamily="34" charset="0"/>
              </a:rPr>
              <a:t>2019 NOMINEES</a:t>
            </a:r>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numCol="3">
            <a:normAutofit lnSpcReduction="10000"/>
          </a:bodyPr>
          <a:lstStyle/>
          <a:p>
            <a:pPr lvl="0"/>
            <a:endParaRPr lang="en-US" dirty="0"/>
          </a:p>
          <a:p>
            <a:pPr marL="342900" lvl="0" indent="-342900">
              <a:buFont typeface="Arial" panose="020B0604020202020204" pitchFamily="34" charset="0"/>
              <a:buChar char="•"/>
            </a:pPr>
            <a:r>
              <a:rPr lang="en-US" dirty="0"/>
              <a:t>Def Leppard</a:t>
            </a:r>
          </a:p>
          <a:p>
            <a:pPr marL="342900" lvl="0" indent="-342900">
              <a:buFont typeface="Arial" panose="020B0604020202020204" pitchFamily="34" charset="0"/>
              <a:buChar char="•"/>
            </a:pPr>
            <a:r>
              <a:rPr lang="en-US" dirty="0"/>
              <a:t>Devo</a:t>
            </a:r>
          </a:p>
          <a:p>
            <a:pPr marL="342900" lvl="0" indent="-342900">
              <a:buFont typeface="Arial" panose="020B0604020202020204" pitchFamily="34" charset="0"/>
              <a:buChar char="•"/>
            </a:pPr>
            <a:r>
              <a:rPr lang="en-US" dirty="0"/>
              <a:t>Janet Jackson</a:t>
            </a:r>
          </a:p>
          <a:p>
            <a:pPr marL="342900" lvl="0" indent="-342900">
              <a:buFont typeface="Arial" panose="020B0604020202020204" pitchFamily="34" charset="0"/>
              <a:buChar char="•"/>
            </a:pPr>
            <a:r>
              <a:rPr lang="en-US" dirty="0"/>
              <a:t>John </a:t>
            </a:r>
            <a:r>
              <a:rPr lang="en-US" dirty="0" err="1"/>
              <a:t>Prine</a:t>
            </a:r>
            <a:endParaRPr lang="en-US" dirty="0"/>
          </a:p>
          <a:p>
            <a:pPr marL="342900" lvl="0" indent="-342900">
              <a:buFont typeface="Arial" panose="020B0604020202020204" pitchFamily="34" charset="0"/>
              <a:buChar char="•"/>
            </a:pPr>
            <a:r>
              <a:rPr lang="en-US" dirty="0"/>
              <a:t>Kraftwerk</a:t>
            </a:r>
          </a:p>
          <a:p>
            <a:pPr marL="342900" lvl="0" indent="-342900">
              <a:buFont typeface="Arial" panose="020B0604020202020204" pitchFamily="34" charset="0"/>
              <a:buChar char="•"/>
            </a:pPr>
            <a:endParaRPr lang="en-US" dirty="0"/>
          </a:p>
          <a:p>
            <a:pPr marL="342900" lvl="0" indent="-342900">
              <a:buFont typeface="Arial" panose="020B0604020202020204" pitchFamily="34" charset="0"/>
              <a:buChar char="•"/>
            </a:pPr>
            <a:endParaRPr lang="en-US" dirty="0"/>
          </a:p>
          <a:p>
            <a:pPr marL="342900" lvl="0" indent="-342900">
              <a:buFont typeface="Arial" panose="020B0604020202020204" pitchFamily="34" charset="0"/>
              <a:buChar char="•"/>
            </a:pPr>
            <a:endParaRPr lang="en-US" dirty="0"/>
          </a:p>
          <a:p>
            <a:pPr marL="342900" lvl="0" indent="-342900">
              <a:buFont typeface="Arial" panose="020B0604020202020204" pitchFamily="34" charset="0"/>
              <a:buChar char="•"/>
            </a:pPr>
            <a:r>
              <a:rPr lang="en-US" dirty="0"/>
              <a:t>LL Cool J</a:t>
            </a:r>
          </a:p>
          <a:p>
            <a:pPr marL="342900" lvl="0" indent="-342900">
              <a:buFont typeface="Arial" panose="020B0604020202020204" pitchFamily="34" charset="0"/>
              <a:buChar char="•"/>
            </a:pPr>
            <a:r>
              <a:rPr lang="en-US" dirty="0"/>
              <a:t>MC5</a:t>
            </a:r>
          </a:p>
          <a:p>
            <a:pPr marL="342900" lvl="0" indent="-342900">
              <a:buFont typeface="Arial" panose="020B0604020202020204" pitchFamily="34" charset="0"/>
              <a:buChar char="•"/>
            </a:pPr>
            <a:r>
              <a:rPr lang="en-US" dirty="0"/>
              <a:t>Radiohead</a:t>
            </a:r>
          </a:p>
          <a:p>
            <a:pPr marL="342900" lvl="0" indent="-342900">
              <a:buFont typeface="Arial" panose="020B0604020202020204" pitchFamily="34" charset="0"/>
              <a:buChar char="•"/>
            </a:pPr>
            <a:r>
              <a:rPr lang="en-US" dirty="0"/>
              <a:t>Rage Against the Machine</a:t>
            </a:r>
          </a:p>
          <a:p>
            <a:pPr marL="342900" lvl="0" indent="-342900">
              <a:buFont typeface="Arial" panose="020B0604020202020204" pitchFamily="34" charset="0"/>
              <a:buChar char="•"/>
            </a:pPr>
            <a:r>
              <a:rPr lang="en-US" dirty="0"/>
              <a:t>Roxy Music</a:t>
            </a:r>
          </a:p>
          <a:p>
            <a:pPr marL="342900" lvl="0" indent="-342900">
              <a:buFont typeface="Arial" panose="020B0604020202020204" pitchFamily="34" charset="0"/>
              <a:buChar char="•"/>
            </a:pPr>
            <a:endParaRPr lang="en-US" dirty="0"/>
          </a:p>
          <a:p>
            <a:pPr marL="342900" lvl="0" indent="-342900">
              <a:buFont typeface="Arial" panose="020B0604020202020204" pitchFamily="34" charset="0"/>
              <a:buChar char="•"/>
            </a:pPr>
            <a:endParaRPr lang="en-US" dirty="0"/>
          </a:p>
          <a:p>
            <a:pPr marL="342900" lvl="0" indent="-342900">
              <a:buFont typeface="Arial" panose="020B0604020202020204" pitchFamily="34" charset="0"/>
              <a:buChar char="•"/>
            </a:pPr>
            <a:endParaRPr lang="en-US" dirty="0"/>
          </a:p>
          <a:p>
            <a:pPr marL="342900" lvl="0" indent="-342900">
              <a:buFont typeface="Arial" panose="020B0604020202020204" pitchFamily="34" charset="0"/>
              <a:buChar char="•"/>
            </a:pPr>
            <a:r>
              <a:rPr lang="en-US" dirty="0"/>
              <a:t>Rufus feat. Chaka Khan</a:t>
            </a:r>
          </a:p>
          <a:p>
            <a:pPr marL="342900" lvl="0" indent="-342900">
              <a:buFont typeface="Arial" panose="020B0604020202020204" pitchFamily="34" charset="0"/>
              <a:buChar char="•"/>
            </a:pPr>
            <a:r>
              <a:rPr lang="en-US" dirty="0"/>
              <a:t>Stevie Nicks</a:t>
            </a:r>
          </a:p>
          <a:p>
            <a:pPr marL="342900" lvl="0" indent="-342900">
              <a:buFont typeface="Arial" panose="020B0604020202020204" pitchFamily="34" charset="0"/>
              <a:buChar char="•"/>
            </a:pPr>
            <a:r>
              <a:rPr lang="en-US" dirty="0"/>
              <a:t>The Cure</a:t>
            </a:r>
          </a:p>
          <a:p>
            <a:pPr marL="342900" lvl="0" indent="-342900">
              <a:buFont typeface="Arial" panose="020B0604020202020204" pitchFamily="34" charset="0"/>
              <a:buChar char="•"/>
            </a:pPr>
            <a:r>
              <a:rPr lang="en-US" dirty="0"/>
              <a:t>The Zombies</a:t>
            </a:r>
          </a:p>
          <a:p>
            <a:pPr marL="342900" lvl="0" indent="-342900">
              <a:buFont typeface="Arial" panose="020B0604020202020204" pitchFamily="34" charset="0"/>
              <a:buChar char="•"/>
            </a:pPr>
            <a:r>
              <a:rPr lang="en-US" dirty="0"/>
              <a:t>Todd </a:t>
            </a:r>
            <a:r>
              <a:rPr lang="en-US" dirty="0" err="1"/>
              <a:t>Rundgren</a:t>
            </a:r>
            <a:endParaRPr lang="en-US" dirty="0"/>
          </a:p>
          <a:p>
            <a:pPr algn="l"/>
            <a:endParaRPr lang="en-US" dirty="0"/>
          </a:p>
          <a:p>
            <a:pPr marL="4000500" lvl="8"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274411151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r>
              <a:rPr lang="en-US" sz="6700" dirty="0">
                <a:latin typeface="Eurostile" panose="020B0704020202050204" pitchFamily="34" charset="0"/>
              </a:rPr>
              <a:t>2019 PREDICTIONS</a:t>
            </a:r>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181907" y="2774158"/>
            <a:ext cx="11785192" cy="3683792"/>
          </a:xfrm>
        </p:spPr>
        <p:txBody>
          <a:bodyPr numCol="3">
            <a:normAutofit fontScale="47500" lnSpcReduction="20000"/>
          </a:bodyPr>
          <a:lstStyle/>
          <a:p>
            <a:r>
              <a:rPr lang="en-US" sz="5100" u="sng" dirty="0"/>
              <a:t>Mike’s Picks</a:t>
            </a:r>
          </a:p>
          <a:p>
            <a:pPr marL="342900" indent="-342900" algn="l">
              <a:buFont typeface="Arial" panose="020B0604020202020204" pitchFamily="34" charset="0"/>
              <a:buChar char="•"/>
            </a:pPr>
            <a:r>
              <a:rPr lang="en-US" sz="5100" dirty="0"/>
              <a:t>Def Leppard</a:t>
            </a:r>
          </a:p>
          <a:p>
            <a:pPr marL="342900" indent="-342900" algn="l">
              <a:buFont typeface="Arial" panose="020B0604020202020204" pitchFamily="34" charset="0"/>
              <a:buChar char="•"/>
            </a:pPr>
            <a:r>
              <a:rPr lang="en-US" sz="5100" dirty="0"/>
              <a:t>Devo</a:t>
            </a:r>
          </a:p>
          <a:p>
            <a:pPr marL="342900" indent="-342900" algn="l">
              <a:buFont typeface="Arial" panose="020B0604020202020204" pitchFamily="34" charset="0"/>
              <a:buChar char="•"/>
            </a:pPr>
            <a:r>
              <a:rPr lang="en-US" sz="5100" dirty="0"/>
              <a:t>Radiohead</a:t>
            </a:r>
          </a:p>
          <a:p>
            <a:pPr marL="342900" indent="-342900" algn="l">
              <a:buFont typeface="Arial" panose="020B0604020202020204" pitchFamily="34" charset="0"/>
              <a:buChar char="•"/>
            </a:pPr>
            <a:r>
              <a:rPr lang="en-US" sz="5100" dirty="0"/>
              <a:t>Janet Jackson</a:t>
            </a:r>
          </a:p>
          <a:p>
            <a:pPr marL="342900" indent="-342900" algn="l">
              <a:buFont typeface="Arial" panose="020B0604020202020204" pitchFamily="34" charset="0"/>
              <a:buChar char="•"/>
            </a:pPr>
            <a:r>
              <a:rPr lang="en-US" sz="5100" dirty="0"/>
              <a:t>Kraftwerk</a:t>
            </a:r>
          </a:p>
          <a:p>
            <a:pPr marL="342900" indent="-342900" algn="l">
              <a:buFont typeface="Arial" panose="020B0604020202020204" pitchFamily="34" charset="0"/>
              <a:buChar char="•"/>
            </a:pPr>
            <a:endParaRPr lang="en-US" sz="5100" dirty="0"/>
          </a:p>
          <a:p>
            <a:endParaRPr lang="en-US" sz="5100" u="sng" dirty="0"/>
          </a:p>
          <a:p>
            <a:endParaRPr lang="en-US" sz="5100" u="sng" dirty="0"/>
          </a:p>
          <a:p>
            <a:r>
              <a:rPr lang="en-US" sz="5100" u="sng" dirty="0"/>
              <a:t>Billboard Picks</a:t>
            </a:r>
          </a:p>
          <a:p>
            <a:pPr marL="342900" indent="-342900" algn="l">
              <a:buFont typeface="Arial" panose="020B0604020202020204" pitchFamily="34" charset="0"/>
              <a:buChar char="•"/>
            </a:pPr>
            <a:r>
              <a:rPr lang="en-US" sz="5100" dirty="0"/>
              <a:t>Radiohead (Even)</a:t>
            </a:r>
          </a:p>
          <a:p>
            <a:pPr marL="342900" indent="-342900" algn="l">
              <a:buFont typeface="Arial" panose="020B0604020202020204" pitchFamily="34" charset="0"/>
              <a:buChar char="•"/>
            </a:pPr>
            <a:r>
              <a:rPr lang="en-US" sz="5100" dirty="0"/>
              <a:t>Stevie Nicks (3 to 2)</a:t>
            </a:r>
          </a:p>
          <a:p>
            <a:pPr marL="342900" indent="-342900" algn="l">
              <a:buFont typeface="Arial" panose="020B0604020202020204" pitchFamily="34" charset="0"/>
              <a:buChar char="•"/>
            </a:pPr>
            <a:r>
              <a:rPr lang="en-US" sz="5100" dirty="0"/>
              <a:t>Janet Jackson (2 to 1)</a:t>
            </a:r>
          </a:p>
          <a:p>
            <a:pPr marL="342900" indent="-342900" algn="l">
              <a:buFont typeface="Arial" panose="020B0604020202020204" pitchFamily="34" charset="0"/>
              <a:buChar char="•"/>
            </a:pPr>
            <a:r>
              <a:rPr lang="en-US" sz="5100" dirty="0"/>
              <a:t>The Zombies (2 to 1)</a:t>
            </a:r>
          </a:p>
          <a:p>
            <a:pPr marL="342900" indent="-342900" algn="l">
              <a:buFont typeface="Arial" panose="020B0604020202020204" pitchFamily="34" charset="0"/>
              <a:buChar char="•"/>
            </a:pPr>
            <a:r>
              <a:rPr lang="en-US" sz="5100" dirty="0"/>
              <a:t>Def Leppard (5 to 2)</a:t>
            </a:r>
          </a:p>
          <a:p>
            <a:pPr algn="l"/>
            <a:endParaRPr lang="en-US" sz="5100" dirty="0"/>
          </a:p>
          <a:p>
            <a:endParaRPr lang="en-US" sz="5100" u="sng" dirty="0"/>
          </a:p>
          <a:p>
            <a:endParaRPr lang="en-US" sz="5100" u="sng" dirty="0"/>
          </a:p>
          <a:p>
            <a:r>
              <a:rPr lang="en-US" sz="5100" u="sng" dirty="0"/>
              <a:t>Model Picks</a:t>
            </a:r>
          </a:p>
          <a:p>
            <a:pPr marL="342900" indent="-342900">
              <a:buFont typeface="Arial" panose="020B0604020202020204" pitchFamily="34" charset="0"/>
              <a:buChar char="•"/>
            </a:pPr>
            <a:r>
              <a:rPr lang="en-US" sz="5100" dirty="0"/>
              <a:t>Janet Jackson (95.8%)</a:t>
            </a:r>
          </a:p>
          <a:p>
            <a:pPr marL="342900" indent="-342900">
              <a:buFont typeface="Arial" panose="020B0604020202020204" pitchFamily="34" charset="0"/>
              <a:buChar char="•"/>
            </a:pPr>
            <a:r>
              <a:rPr lang="en-US" sz="5100" dirty="0"/>
              <a:t>Radiohead (93.4%)</a:t>
            </a:r>
          </a:p>
          <a:p>
            <a:pPr marL="342900" indent="-342900">
              <a:buFont typeface="Arial" panose="020B0604020202020204" pitchFamily="34" charset="0"/>
              <a:buChar char="•"/>
            </a:pPr>
            <a:r>
              <a:rPr lang="en-US" sz="5100" dirty="0"/>
              <a:t>Todd </a:t>
            </a:r>
            <a:r>
              <a:rPr lang="en-US" sz="5100" dirty="0" err="1"/>
              <a:t>Rundgren</a:t>
            </a:r>
            <a:r>
              <a:rPr lang="en-US" sz="5100" dirty="0"/>
              <a:t> (89.4%)</a:t>
            </a:r>
          </a:p>
          <a:p>
            <a:pPr marL="342900" indent="-342900">
              <a:buFont typeface="Arial" panose="020B0604020202020204" pitchFamily="34" charset="0"/>
              <a:buChar char="•"/>
            </a:pPr>
            <a:r>
              <a:rPr lang="en-US" sz="5100" dirty="0"/>
              <a:t>Def Leppard (87.8%)</a:t>
            </a:r>
          </a:p>
          <a:p>
            <a:pPr marL="342900" indent="-342900">
              <a:buFont typeface="Arial" panose="020B0604020202020204" pitchFamily="34" charset="0"/>
              <a:buChar char="•"/>
            </a:pPr>
            <a:r>
              <a:rPr lang="en-US" sz="5100" dirty="0"/>
              <a:t>The Cure (87.6%)</a:t>
            </a:r>
          </a:p>
          <a:p>
            <a:pPr marL="342900" indent="-342900">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331888435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 calcmode="lin" valueType="num">
                                      <p:cBhvr additive="base">
                                        <p:cTn id="33"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9" end="9"/>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 calcmode="lin" valueType="num">
                                      <p:cBhvr additive="base">
                                        <p:cTn id="37"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10" end="10"/>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anim calcmode="lin" valueType="num">
                                      <p:cBhvr additive="base">
                                        <p:cTn id="41"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11" end="11"/>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3">
                                            <p:txEl>
                                              <p:pRg st="12" end="12"/>
                                            </p:txEl>
                                          </p:spTgt>
                                        </p:tgtEl>
                                        <p:attrNameLst>
                                          <p:attrName>style.visibility</p:attrName>
                                        </p:attrNameLst>
                                      </p:cBhvr>
                                      <p:to>
                                        <p:strVal val="visible"/>
                                      </p:to>
                                    </p:set>
                                    <p:anim calcmode="lin" valueType="num">
                                      <p:cBhvr additive="base">
                                        <p:cTn id="45"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12" end="12"/>
                                            </p:txEl>
                                          </p:spTgt>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3">
                                            <p:txEl>
                                              <p:pRg st="13" end="13"/>
                                            </p:txEl>
                                          </p:spTgt>
                                        </p:tgtEl>
                                        <p:attrNameLst>
                                          <p:attrName>style.visibility</p:attrName>
                                        </p:attrNameLst>
                                      </p:cBhvr>
                                      <p:to>
                                        <p:strVal val="visible"/>
                                      </p:to>
                                    </p:set>
                                    <p:anim calcmode="lin" valueType="num">
                                      <p:cBhvr additive="base">
                                        <p:cTn id="49"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13" end="13"/>
                                            </p:txEl>
                                          </p:spTgt>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3">
                                            <p:txEl>
                                              <p:pRg st="14" end="14"/>
                                            </p:txEl>
                                          </p:spTgt>
                                        </p:tgtEl>
                                        <p:attrNameLst>
                                          <p:attrName>style.visibility</p:attrName>
                                        </p:attrNameLst>
                                      </p:cBhvr>
                                      <p:to>
                                        <p:strVal val="visible"/>
                                      </p:to>
                                    </p:set>
                                    <p:anim calcmode="lin" valueType="num">
                                      <p:cBhvr additive="base">
                                        <p:cTn id="53"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3">
                                            <p:txEl>
                                              <p:pRg st="18" end="18"/>
                                            </p:txEl>
                                          </p:spTgt>
                                        </p:tgtEl>
                                        <p:attrNameLst>
                                          <p:attrName>style.visibility</p:attrName>
                                        </p:attrNameLst>
                                      </p:cBhvr>
                                      <p:to>
                                        <p:strVal val="visible"/>
                                      </p:to>
                                    </p:set>
                                    <p:anim calcmode="lin" valueType="num">
                                      <p:cBhvr additive="base">
                                        <p:cTn id="59" dur="500" fill="hold"/>
                                        <p:tgtEl>
                                          <p:spTgt spid="3">
                                            <p:txEl>
                                              <p:pRg st="18" end="18"/>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18" end="18"/>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nodeType="clickEffect">
                                  <p:stCondLst>
                                    <p:cond delay="0"/>
                                  </p:stCondLst>
                                  <p:childTnLst>
                                    <p:set>
                                      <p:cBhvr>
                                        <p:cTn id="64" dur="1" fill="hold">
                                          <p:stCondLst>
                                            <p:cond delay="0"/>
                                          </p:stCondLst>
                                        </p:cTn>
                                        <p:tgtEl>
                                          <p:spTgt spid="3">
                                            <p:txEl>
                                              <p:pRg st="19" end="19"/>
                                            </p:txEl>
                                          </p:spTgt>
                                        </p:tgtEl>
                                        <p:attrNameLst>
                                          <p:attrName>style.visibility</p:attrName>
                                        </p:attrNameLst>
                                      </p:cBhvr>
                                      <p:to>
                                        <p:strVal val="visible"/>
                                      </p:to>
                                    </p:set>
                                    <p:anim calcmode="lin" valueType="num">
                                      <p:cBhvr additive="base">
                                        <p:cTn id="65" dur="500" fill="hold"/>
                                        <p:tgtEl>
                                          <p:spTgt spid="3">
                                            <p:txEl>
                                              <p:pRg st="19" end="19"/>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
                                            <p:txEl>
                                              <p:pRg st="19" end="19"/>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nodeType="clickEffect">
                                  <p:stCondLst>
                                    <p:cond delay="0"/>
                                  </p:stCondLst>
                                  <p:childTnLst>
                                    <p:set>
                                      <p:cBhvr>
                                        <p:cTn id="70" dur="1" fill="hold">
                                          <p:stCondLst>
                                            <p:cond delay="0"/>
                                          </p:stCondLst>
                                        </p:cTn>
                                        <p:tgtEl>
                                          <p:spTgt spid="3">
                                            <p:txEl>
                                              <p:pRg st="20" end="20"/>
                                            </p:txEl>
                                          </p:spTgt>
                                        </p:tgtEl>
                                        <p:attrNameLst>
                                          <p:attrName>style.visibility</p:attrName>
                                        </p:attrNameLst>
                                      </p:cBhvr>
                                      <p:to>
                                        <p:strVal val="visible"/>
                                      </p:to>
                                    </p:set>
                                    <p:anim calcmode="lin" valueType="num">
                                      <p:cBhvr additive="base">
                                        <p:cTn id="71" dur="500" fill="hold"/>
                                        <p:tgtEl>
                                          <p:spTgt spid="3">
                                            <p:txEl>
                                              <p:pRg st="20" end="2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3">
                                            <p:txEl>
                                              <p:pRg st="20" end="20"/>
                                            </p:txEl>
                                          </p:spTgt>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nodeType="clickEffect">
                                  <p:stCondLst>
                                    <p:cond delay="0"/>
                                  </p:stCondLst>
                                  <p:childTnLst>
                                    <p:set>
                                      <p:cBhvr>
                                        <p:cTn id="76" dur="1" fill="hold">
                                          <p:stCondLst>
                                            <p:cond delay="0"/>
                                          </p:stCondLst>
                                        </p:cTn>
                                        <p:tgtEl>
                                          <p:spTgt spid="3">
                                            <p:txEl>
                                              <p:pRg st="21" end="21"/>
                                            </p:txEl>
                                          </p:spTgt>
                                        </p:tgtEl>
                                        <p:attrNameLst>
                                          <p:attrName>style.visibility</p:attrName>
                                        </p:attrNameLst>
                                      </p:cBhvr>
                                      <p:to>
                                        <p:strVal val="visible"/>
                                      </p:to>
                                    </p:set>
                                    <p:anim calcmode="lin" valueType="num">
                                      <p:cBhvr additive="base">
                                        <p:cTn id="77" dur="500" fill="hold"/>
                                        <p:tgtEl>
                                          <p:spTgt spid="3">
                                            <p:txEl>
                                              <p:pRg st="21" end="21"/>
                                            </p:txEl>
                                          </p:spTgt>
                                        </p:tgtEl>
                                        <p:attrNameLst>
                                          <p:attrName>ppt_x</p:attrName>
                                        </p:attrNameLst>
                                      </p:cBhvr>
                                      <p:tavLst>
                                        <p:tav tm="0">
                                          <p:val>
                                            <p:strVal val="#ppt_x"/>
                                          </p:val>
                                        </p:tav>
                                        <p:tav tm="100000">
                                          <p:val>
                                            <p:strVal val="#ppt_x"/>
                                          </p:val>
                                        </p:tav>
                                      </p:tavLst>
                                    </p:anim>
                                    <p:anim calcmode="lin" valueType="num">
                                      <p:cBhvr additive="base">
                                        <p:cTn id="78" dur="500" fill="hold"/>
                                        <p:tgtEl>
                                          <p:spTgt spid="3">
                                            <p:txEl>
                                              <p:pRg st="21" end="21"/>
                                            </p:txEl>
                                          </p:spTgt>
                                        </p:tgtEl>
                                        <p:attrNameLst>
                                          <p:attrName>ppt_y</p:attrName>
                                        </p:attrNameLst>
                                      </p:cBhvr>
                                      <p:tavLst>
                                        <p:tav tm="0">
                                          <p:val>
                                            <p:strVal val="1+#ppt_h/2"/>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2" presetClass="entr" presetSubtype="4" fill="hold" nodeType="clickEffect">
                                  <p:stCondLst>
                                    <p:cond delay="0"/>
                                  </p:stCondLst>
                                  <p:childTnLst>
                                    <p:set>
                                      <p:cBhvr>
                                        <p:cTn id="82" dur="1" fill="hold">
                                          <p:stCondLst>
                                            <p:cond delay="0"/>
                                          </p:stCondLst>
                                        </p:cTn>
                                        <p:tgtEl>
                                          <p:spTgt spid="3">
                                            <p:txEl>
                                              <p:pRg st="22" end="22"/>
                                            </p:txEl>
                                          </p:spTgt>
                                        </p:tgtEl>
                                        <p:attrNameLst>
                                          <p:attrName>style.visibility</p:attrName>
                                        </p:attrNameLst>
                                      </p:cBhvr>
                                      <p:to>
                                        <p:strVal val="visible"/>
                                      </p:to>
                                    </p:set>
                                    <p:anim calcmode="lin" valueType="num">
                                      <p:cBhvr additive="base">
                                        <p:cTn id="83" dur="500" fill="hold"/>
                                        <p:tgtEl>
                                          <p:spTgt spid="3">
                                            <p:txEl>
                                              <p:pRg st="22" end="22"/>
                                            </p:txEl>
                                          </p:spTgt>
                                        </p:tgtEl>
                                        <p:attrNameLst>
                                          <p:attrName>ppt_x</p:attrName>
                                        </p:attrNameLst>
                                      </p:cBhvr>
                                      <p:tavLst>
                                        <p:tav tm="0">
                                          <p:val>
                                            <p:strVal val="#ppt_x"/>
                                          </p:val>
                                        </p:tav>
                                        <p:tav tm="100000">
                                          <p:val>
                                            <p:strVal val="#ppt_x"/>
                                          </p:val>
                                        </p:tav>
                                      </p:tavLst>
                                    </p:anim>
                                    <p:anim calcmode="lin" valueType="num">
                                      <p:cBhvr additive="base">
                                        <p:cTn id="84" dur="500" fill="hold"/>
                                        <p:tgtEl>
                                          <p:spTgt spid="3">
                                            <p:txEl>
                                              <p:pRg st="22" end="22"/>
                                            </p:txEl>
                                          </p:spTgt>
                                        </p:tgtEl>
                                        <p:attrNameLst>
                                          <p:attrName>ppt_y</p:attrName>
                                        </p:attrNameLst>
                                      </p:cBhvr>
                                      <p:tavLst>
                                        <p:tav tm="0">
                                          <p:val>
                                            <p:strVal val="1+#ppt_h/2"/>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 presetClass="entr" presetSubtype="4" fill="hold" nodeType="clickEffect">
                                  <p:stCondLst>
                                    <p:cond delay="0"/>
                                  </p:stCondLst>
                                  <p:childTnLst>
                                    <p:set>
                                      <p:cBhvr>
                                        <p:cTn id="88" dur="1" fill="hold">
                                          <p:stCondLst>
                                            <p:cond delay="0"/>
                                          </p:stCondLst>
                                        </p:cTn>
                                        <p:tgtEl>
                                          <p:spTgt spid="3">
                                            <p:txEl>
                                              <p:pRg st="23" end="23"/>
                                            </p:txEl>
                                          </p:spTgt>
                                        </p:tgtEl>
                                        <p:attrNameLst>
                                          <p:attrName>style.visibility</p:attrName>
                                        </p:attrNameLst>
                                      </p:cBhvr>
                                      <p:to>
                                        <p:strVal val="visible"/>
                                      </p:to>
                                    </p:set>
                                    <p:anim calcmode="lin" valueType="num">
                                      <p:cBhvr additive="base">
                                        <p:cTn id="89" dur="500" fill="hold"/>
                                        <p:tgtEl>
                                          <p:spTgt spid="3">
                                            <p:txEl>
                                              <p:pRg st="23" end="23"/>
                                            </p:txEl>
                                          </p:spTgt>
                                        </p:tgtEl>
                                        <p:attrNameLst>
                                          <p:attrName>ppt_x</p:attrName>
                                        </p:attrNameLst>
                                      </p:cBhvr>
                                      <p:tavLst>
                                        <p:tav tm="0">
                                          <p:val>
                                            <p:strVal val="#ppt_x"/>
                                          </p:val>
                                        </p:tav>
                                        <p:tav tm="100000">
                                          <p:val>
                                            <p:strVal val="#ppt_x"/>
                                          </p:val>
                                        </p:tav>
                                      </p:tavLst>
                                    </p:anim>
                                    <p:anim calcmode="lin" valueType="num">
                                      <p:cBhvr additive="base">
                                        <p:cTn id="90" dur="500" fill="hold"/>
                                        <p:tgtEl>
                                          <p:spTgt spid="3">
                                            <p:txEl>
                                              <p:pRg st="23" end="2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r>
              <a:rPr lang="en-US" sz="6700" dirty="0">
                <a:latin typeface="Eurostile" panose="020B0704020202050204" pitchFamily="34" charset="0"/>
              </a:rPr>
              <a:t>CLASS OF 2044?</a:t>
            </a:r>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181907" y="2774158"/>
            <a:ext cx="11785192" cy="3683792"/>
          </a:xfrm>
        </p:spPr>
        <p:txBody>
          <a:bodyPr numCol="3">
            <a:normAutofit fontScale="92500" lnSpcReduction="10000"/>
          </a:bodyPr>
          <a:lstStyle/>
          <a:p>
            <a:pPr marL="342900" indent="-342900" algn="l">
              <a:buFont typeface="Arial" panose="020B0604020202020204" pitchFamily="34" charset="0"/>
              <a:buChar char="•"/>
            </a:pPr>
            <a:r>
              <a:rPr lang="en-US" dirty="0"/>
              <a:t>Adele	</a:t>
            </a:r>
          </a:p>
          <a:p>
            <a:pPr marL="342900" indent="-342900" algn="l">
              <a:buFont typeface="Arial" panose="020B0604020202020204" pitchFamily="34" charset="0"/>
              <a:buChar char="•"/>
            </a:pPr>
            <a:r>
              <a:rPr lang="en-US" dirty="0"/>
              <a:t>Ariana Grande	</a:t>
            </a:r>
          </a:p>
          <a:p>
            <a:pPr marL="342900" indent="-342900" algn="l">
              <a:buFont typeface="Arial" panose="020B0604020202020204" pitchFamily="34" charset="0"/>
              <a:buChar char="•"/>
            </a:pPr>
            <a:r>
              <a:rPr lang="en-US" dirty="0" err="1"/>
              <a:t>Beyonce</a:t>
            </a:r>
            <a:r>
              <a:rPr lang="en-US" dirty="0"/>
              <a:t>	</a:t>
            </a:r>
          </a:p>
          <a:p>
            <a:pPr marL="342900" indent="-342900" algn="l">
              <a:buFont typeface="Arial" panose="020B0604020202020204" pitchFamily="34" charset="0"/>
              <a:buChar char="•"/>
            </a:pPr>
            <a:r>
              <a:rPr lang="en-US" dirty="0"/>
              <a:t>Bruno Mars	</a:t>
            </a:r>
          </a:p>
          <a:p>
            <a:pPr marL="342900" indent="-342900" algn="l">
              <a:buFont typeface="Arial" panose="020B0604020202020204" pitchFamily="34" charset="0"/>
              <a:buChar char="•"/>
            </a:pPr>
            <a:r>
              <a:rPr lang="en-US" dirty="0"/>
              <a:t>Calvin Harris	</a:t>
            </a:r>
          </a:p>
          <a:p>
            <a:pPr marL="342900" indent="-342900" algn="l">
              <a:buFont typeface="Arial" panose="020B0604020202020204" pitchFamily="34" charset="0"/>
              <a:buChar char="•"/>
            </a:pPr>
            <a:r>
              <a:rPr lang="en-US" dirty="0" err="1"/>
              <a:t>Cardi</a:t>
            </a:r>
            <a:r>
              <a:rPr lang="en-US" dirty="0"/>
              <a:t> B	</a:t>
            </a:r>
          </a:p>
          <a:p>
            <a:pPr marL="342900" indent="-342900" algn="l">
              <a:buFont typeface="Arial" panose="020B0604020202020204" pitchFamily="34" charset="0"/>
              <a:buChar char="•"/>
            </a:pPr>
            <a:r>
              <a:rPr lang="en-US" dirty="0"/>
              <a:t>Coldplay	</a:t>
            </a:r>
          </a:p>
          <a:p>
            <a:pPr marL="342900" indent="-342900" algn="l">
              <a:buFont typeface="Arial" panose="020B0604020202020204" pitchFamily="34" charset="0"/>
              <a:buChar char="•"/>
            </a:pPr>
            <a:r>
              <a:rPr lang="en-US" dirty="0"/>
              <a:t>DJ Khaled	</a:t>
            </a:r>
          </a:p>
          <a:p>
            <a:pPr marL="342900" indent="-342900" algn="l">
              <a:buFont typeface="Arial" panose="020B0604020202020204" pitchFamily="34" charset="0"/>
              <a:buChar char="•"/>
            </a:pPr>
            <a:r>
              <a:rPr lang="en-US" dirty="0"/>
              <a:t>Drake	</a:t>
            </a:r>
          </a:p>
          <a:p>
            <a:pPr marL="342900" indent="-342900" algn="l">
              <a:buFont typeface="Arial" panose="020B0604020202020204" pitchFamily="34" charset="0"/>
              <a:buChar char="•"/>
            </a:pPr>
            <a:r>
              <a:rPr lang="en-US" dirty="0"/>
              <a:t>Ed Sheeran	</a:t>
            </a:r>
          </a:p>
          <a:p>
            <a:pPr marL="342900" indent="-342900" algn="l">
              <a:buFont typeface="Arial" panose="020B0604020202020204" pitchFamily="34" charset="0"/>
              <a:buChar char="•"/>
            </a:pPr>
            <a:r>
              <a:rPr lang="en-US" dirty="0"/>
              <a:t>Eminem	</a:t>
            </a:r>
          </a:p>
          <a:p>
            <a:pPr marL="342900" indent="-342900" algn="l">
              <a:buFont typeface="Arial" panose="020B0604020202020204" pitchFamily="34" charset="0"/>
              <a:buChar char="•"/>
            </a:pPr>
            <a:r>
              <a:rPr lang="en-US" dirty="0"/>
              <a:t>Imagine Dragons	</a:t>
            </a:r>
          </a:p>
          <a:p>
            <a:pPr marL="342900" indent="-342900" algn="l">
              <a:buFont typeface="Arial" panose="020B0604020202020204" pitchFamily="34" charset="0"/>
              <a:buChar char="•"/>
            </a:pPr>
            <a:r>
              <a:rPr lang="en-US" dirty="0"/>
              <a:t>Justin Bieber	</a:t>
            </a:r>
          </a:p>
          <a:p>
            <a:pPr marL="342900" indent="-342900" algn="l">
              <a:buFont typeface="Arial" panose="020B0604020202020204" pitchFamily="34" charset="0"/>
              <a:buChar char="•"/>
            </a:pPr>
            <a:r>
              <a:rPr lang="en-US" dirty="0"/>
              <a:t>Justin Timberlake	</a:t>
            </a:r>
          </a:p>
          <a:p>
            <a:pPr marL="342900" indent="-342900" algn="l">
              <a:buFont typeface="Arial" panose="020B0604020202020204" pitchFamily="34" charset="0"/>
              <a:buChar char="•"/>
            </a:pPr>
            <a:r>
              <a:rPr lang="en-US" dirty="0"/>
              <a:t>Kanye West	</a:t>
            </a:r>
          </a:p>
          <a:p>
            <a:pPr marL="342900" indent="-342900" algn="l">
              <a:buFont typeface="Arial" panose="020B0604020202020204" pitchFamily="34" charset="0"/>
              <a:buChar char="•"/>
            </a:pPr>
            <a:r>
              <a:rPr lang="en-US" dirty="0"/>
              <a:t>Kendrick Lamar	</a:t>
            </a:r>
          </a:p>
          <a:p>
            <a:pPr marL="342900" indent="-342900" algn="l">
              <a:buFont typeface="Arial" panose="020B0604020202020204" pitchFamily="34" charset="0"/>
              <a:buChar char="•"/>
            </a:pPr>
            <a:r>
              <a:rPr lang="en-US" dirty="0"/>
              <a:t>Lady Gaga	</a:t>
            </a:r>
          </a:p>
          <a:p>
            <a:pPr marL="342900" indent="-342900" algn="l">
              <a:buFont typeface="Arial" panose="020B0604020202020204" pitchFamily="34" charset="0"/>
              <a:buChar char="•"/>
            </a:pPr>
            <a:r>
              <a:rPr lang="en-US" dirty="0"/>
              <a:t>Lil Wayne	</a:t>
            </a:r>
          </a:p>
          <a:p>
            <a:pPr marL="342900" indent="-342900" algn="l">
              <a:buFont typeface="Arial" panose="020B0604020202020204" pitchFamily="34" charset="0"/>
              <a:buChar char="•"/>
            </a:pPr>
            <a:r>
              <a:rPr lang="en-US" dirty="0"/>
              <a:t>Maroon 5	</a:t>
            </a:r>
          </a:p>
          <a:p>
            <a:pPr marL="342900" indent="-342900" algn="l">
              <a:buFont typeface="Arial" panose="020B0604020202020204" pitchFamily="34" charset="0"/>
              <a:buChar char="•"/>
            </a:pPr>
            <a:r>
              <a:rPr lang="en-US" dirty="0"/>
              <a:t>Nicki Minaj	</a:t>
            </a:r>
          </a:p>
          <a:p>
            <a:pPr marL="342900" indent="-342900" algn="l">
              <a:buFont typeface="Arial" panose="020B0604020202020204" pitchFamily="34" charset="0"/>
              <a:buChar char="•"/>
            </a:pPr>
            <a:r>
              <a:rPr lang="en-US" dirty="0"/>
              <a:t>Rihanna	</a:t>
            </a:r>
          </a:p>
          <a:p>
            <a:pPr marL="342900" indent="-342900" algn="l">
              <a:buFont typeface="Arial" panose="020B0604020202020204" pitchFamily="34" charset="0"/>
              <a:buChar char="•"/>
            </a:pPr>
            <a:r>
              <a:rPr lang="en-US" dirty="0"/>
              <a:t>Taylor Swift	</a:t>
            </a:r>
          </a:p>
          <a:p>
            <a:pPr marL="342900" indent="-342900" algn="l">
              <a:buFont typeface="Arial" panose="020B0604020202020204" pitchFamily="34" charset="0"/>
              <a:buChar char="•"/>
            </a:pPr>
            <a:r>
              <a:rPr lang="en-US" dirty="0"/>
              <a:t>The Chainsmokers	</a:t>
            </a:r>
          </a:p>
          <a:p>
            <a:pPr marL="342900" indent="-342900" algn="l">
              <a:buFont typeface="Arial" panose="020B0604020202020204" pitchFamily="34" charset="0"/>
              <a:buChar char="•"/>
            </a:pPr>
            <a:r>
              <a:rPr lang="en-US" dirty="0"/>
              <a:t>The </a:t>
            </a:r>
            <a:r>
              <a:rPr lang="en-US" dirty="0" err="1"/>
              <a:t>Weeknd</a:t>
            </a:r>
            <a:r>
              <a:rPr lang="en-US" dirty="0"/>
              <a:t>	</a:t>
            </a:r>
          </a:p>
          <a:p>
            <a:pPr marL="342900" indent="-342900" algn="l">
              <a:buFont typeface="Arial" panose="020B0604020202020204" pitchFamily="34" charset="0"/>
              <a:buChar char="•"/>
            </a:pPr>
            <a:r>
              <a:rPr lang="en-US" dirty="0"/>
              <a:t>Twenty-One Pilots	</a:t>
            </a:r>
          </a:p>
          <a:p>
            <a:pPr algn="l"/>
            <a:endParaRPr lang="en-US" dirty="0"/>
          </a:p>
          <a:p>
            <a:pPr marL="342900"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388480303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364539"/>
            <a:ext cx="7058025" cy="1655761"/>
          </a:xfrm>
        </p:spPr>
        <p:txBody>
          <a:bodyPr>
            <a:normAutofit fontScale="90000"/>
          </a:bodyPr>
          <a:lstStyle/>
          <a:p>
            <a:r>
              <a:rPr lang="en-US" sz="6700" dirty="0">
                <a:latin typeface="Eurostile" panose="020B0704020202050204" pitchFamily="34" charset="0"/>
              </a:rPr>
              <a:t>2044 PREDICTIONS</a:t>
            </a:r>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1526959" y="2774158"/>
            <a:ext cx="9161756" cy="3683792"/>
          </a:xfrm>
        </p:spPr>
        <p:txBody>
          <a:bodyPr numCol="1">
            <a:normAutofit/>
          </a:bodyPr>
          <a:lstStyle/>
          <a:p>
            <a:pPr marL="342900" indent="-342900" algn="l">
              <a:buFont typeface="Arial" panose="020B0604020202020204" pitchFamily="34" charset="0"/>
              <a:buChar char="•"/>
            </a:pPr>
            <a:r>
              <a:rPr lang="en-US" sz="3600" dirty="0"/>
              <a:t>Eminem (94.4%)	</a:t>
            </a:r>
          </a:p>
          <a:p>
            <a:pPr marL="342900" indent="-342900" algn="l">
              <a:buFont typeface="Arial" panose="020B0604020202020204" pitchFamily="34" charset="0"/>
              <a:buChar char="•"/>
            </a:pPr>
            <a:r>
              <a:rPr lang="en-US" sz="3600" dirty="0"/>
              <a:t>Kanye West (89.8%)</a:t>
            </a:r>
          </a:p>
          <a:p>
            <a:pPr marL="342900" indent="-342900" algn="l">
              <a:buFont typeface="Arial" panose="020B0604020202020204" pitchFamily="34" charset="0"/>
              <a:buChar char="•"/>
            </a:pPr>
            <a:r>
              <a:rPr lang="en-US" sz="3600" dirty="0"/>
              <a:t>Drake (78.2%)</a:t>
            </a:r>
          </a:p>
          <a:p>
            <a:pPr marL="342900" indent="-342900" algn="l">
              <a:buFont typeface="Arial" panose="020B0604020202020204" pitchFamily="34" charset="0"/>
              <a:buChar char="•"/>
            </a:pPr>
            <a:r>
              <a:rPr lang="en-US" sz="3600" dirty="0"/>
              <a:t>Rihanna (69.4%)</a:t>
            </a:r>
          </a:p>
          <a:p>
            <a:pPr marL="342900" indent="-342900" algn="l">
              <a:buFont typeface="Arial" panose="020B0604020202020204" pitchFamily="34" charset="0"/>
              <a:buChar char="•"/>
            </a:pPr>
            <a:r>
              <a:rPr lang="en-US" sz="3600"/>
              <a:t>Lil Wayne (63.8%)</a:t>
            </a:r>
            <a:endParaRPr lang="en-US" dirty="0"/>
          </a:p>
          <a:p>
            <a:pPr marL="342900"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73240156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AB27835-4181-49A8-A6AB-8B260D2A50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4175" y="-1075531"/>
            <a:ext cx="18214806" cy="11430000"/>
          </a:xfrm>
          <a:prstGeom prst="rect">
            <a:avLst/>
          </a:prstGeom>
        </p:spPr>
      </p:pic>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304799" y="285750"/>
            <a:ext cx="12030075" cy="5543550"/>
          </a:xfrm>
        </p:spPr>
        <p:txBody>
          <a:bodyPr>
            <a:normAutofit/>
          </a:bodyPr>
          <a:lstStyle/>
          <a:p>
            <a:r>
              <a:rPr lang="en-US" sz="8800" dirty="0">
                <a:latin typeface="Eurostile" panose="020B0704020202050204" pitchFamily="34" charset="0"/>
              </a:rPr>
              <a:t>THANK YOU! </a:t>
            </a:r>
            <a:br>
              <a:rPr lang="en-US" sz="8800" dirty="0">
                <a:latin typeface="Eurostile" panose="020B0704020202050204" pitchFamily="34" charset="0"/>
              </a:rPr>
            </a:br>
            <a:br>
              <a:rPr lang="en-US" sz="8800" dirty="0">
                <a:latin typeface="Eurostile" panose="020B0704020202050204" pitchFamily="34" charset="0"/>
              </a:rPr>
            </a:br>
            <a:br>
              <a:rPr lang="en-US" sz="8800" dirty="0">
                <a:latin typeface="Eurostile" panose="020B0704020202050204" pitchFamily="34" charset="0"/>
              </a:rPr>
            </a:br>
            <a:r>
              <a:rPr lang="en-US" sz="8800" dirty="0">
                <a:latin typeface="Eurostile" panose="020B0704020202050204" pitchFamily="34" charset="0"/>
              </a:rPr>
              <a:t>GOOD NIGHT!!!</a:t>
            </a:r>
            <a:br>
              <a:rPr lang="en-US" sz="3200" dirty="0">
                <a:latin typeface="Eurostile" panose="020B0704020202050204" pitchFamily="34" charset="0"/>
              </a:rPr>
            </a:br>
            <a:endParaRPr lang="en-US" sz="3200" dirty="0"/>
          </a:p>
        </p:txBody>
      </p:sp>
    </p:spTree>
    <p:extLst>
      <p:ext uri="{BB962C8B-B14F-4D97-AF65-F5344CB8AC3E}">
        <p14:creationId xmlns:p14="http://schemas.microsoft.com/office/powerpoint/2010/main" val="2261493214"/>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r>
              <a:rPr lang="en-US" sz="6700" dirty="0">
                <a:latin typeface="Eurostile" panose="020B0704020202050204" pitchFamily="34" charset="0"/>
              </a:rPr>
              <a:t>BACKGROUND</a:t>
            </a:r>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a:normAutofit fontScale="92500"/>
          </a:bodyPr>
          <a:lstStyle/>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latin typeface="Eurostile" panose="020B0704020202050204" pitchFamily="34" charset="0"/>
              </a:rPr>
              <a:t>Founded in 1983 by Atlantic Records founder Ahmet Ertegun, Rolling Stone founder Jann </a:t>
            </a:r>
            <a:r>
              <a:rPr lang="en-US" dirty="0" err="1">
                <a:latin typeface="Eurostile" panose="020B0704020202050204" pitchFamily="34" charset="0"/>
              </a:rPr>
              <a:t>Wenner</a:t>
            </a:r>
            <a:r>
              <a:rPr lang="en-US" dirty="0">
                <a:latin typeface="Eurostile" panose="020B0704020202050204" pitchFamily="34" charset="0"/>
              </a:rPr>
              <a:t>, longtime Bruce Springsteen manager Jon Landau and a small group of music executives, managers and attorneys.</a:t>
            </a:r>
          </a:p>
          <a:p>
            <a:pPr marL="342900" indent="-342900" algn="l">
              <a:buFont typeface="Arial" panose="020B0604020202020204" pitchFamily="34" charset="0"/>
              <a:buChar char="•"/>
            </a:pPr>
            <a:r>
              <a:rPr lang="en-US" dirty="0">
                <a:latin typeface="Eurostile" panose="020B0704020202050204" pitchFamily="34" charset="0"/>
              </a:rPr>
              <a:t>214 artists have been inducted as performers since annual inductions began in 1986.</a:t>
            </a:r>
          </a:p>
          <a:p>
            <a:pPr marL="342900" indent="-342900" algn="l">
              <a:buFont typeface="Arial" panose="020B0604020202020204" pitchFamily="34" charset="0"/>
              <a:buChar char="•"/>
            </a:pPr>
            <a:r>
              <a:rPr lang="en-US" dirty="0">
                <a:latin typeface="Eurostile" panose="020B0704020202050204" pitchFamily="34" charset="0"/>
              </a:rPr>
              <a:t>The nominating committee, chaired by Landau, currently consists of 29 members, and nominates 15 artists each year. </a:t>
            </a:r>
          </a:p>
          <a:p>
            <a:pPr marL="342900" indent="-342900" algn="l">
              <a:buFont typeface="Arial" panose="020B0604020202020204" pitchFamily="34" charset="0"/>
              <a:buChar char="•"/>
            </a:pPr>
            <a:r>
              <a:rPr lang="en-US" dirty="0">
                <a:latin typeface="Eurostile" panose="020B0704020202050204" pitchFamily="34" charset="0"/>
              </a:rPr>
              <a:t>Ballots are then sent to 600 “rock experts.”  Artists with the highest number of votes and more than 50% of the vote are inducted.  Number of inductees varies.</a:t>
            </a:r>
          </a:p>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223451887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r>
              <a:rPr lang="en-US" sz="6700" dirty="0">
                <a:latin typeface="Eurostile" panose="020B0704020202050204" pitchFamily="34" charset="0"/>
              </a:rPr>
              <a:t>THE “CRITERIA”</a:t>
            </a:r>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a:normAutofit lnSpcReduction="10000"/>
          </a:bodyPr>
          <a:lstStyle/>
          <a:p>
            <a:pPr marL="342900" indent="-342900" algn="l">
              <a:buFont typeface="Arial" panose="020B0604020202020204" pitchFamily="34" charset="0"/>
              <a:buChar char="•"/>
            </a:pPr>
            <a:endParaRPr lang="en-US" dirty="0"/>
          </a:p>
          <a:p>
            <a:pPr marL="342900" indent="-342900" algn="l">
              <a:buFont typeface="Arial" panose="020B0604020202020204" pitchFamily="34" charset="0"/>
              <a:buChar char="•"/>
            </a:pPr>
            <a:r>
              <a:rPr lang="en-US" dirty="0">
                <a:latin typeface="Eurostile" panose="020B0704020202050204" pitchFamily="34" charset="0"/>
              </a:rPr>
              <a:t>The only real qualification for nomination is that it has been 25 years since the artist’s first record was released. Criteria include “the influence and significance of the artists' contributions to the development and perpetuation of rock and roll”.</a:t>
            </a:r>
          </a:p>
          <a:p>
            <a:pPr marL="342900" indent="-342900" algn="l">
              <a:buFont typeface="Arial" panose="020B0604020202020204" pitchFamily="34" charset="0"/>
              <a:buChar char="•"/>
            </a:pPr>
            <a:r>
              <a:rPr lang="en-US" dirty="0">
                <a:latin typeface="Eurostile" panose="020B0704020202050204" pitchFamily="34" charset="0"/>
              </a:rPr>
              <a:t>Definition of rock and roll is very flexible, therefore we did not include genre as a determining factor in this exercise.  Initial nominees were early rock and roll, doo-wop, Motown stars.  Expanded to classic rock, and over the years to pop/dance music (Michael Jackson, Madonna), heavy metal (Black Sabbath, Metallica), jazz (Miles Davis), country (Johnny Cash) and even rap (Public Enemy, Run-DMC, 2Pac).</a:t>
            </a:r>
            <a:endParaRPr lang="en-US" dirty="0"/>
          </a:p>
          <a:p>
            <a:pPr marL="342900"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101037"/>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240004031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4162425" y="400050"/>
            <a:ext cx="7058025" cy="1655761"/>
          </a:xfrm>
        </p:spPr>
        <p:txBody>
          <a:bodyPr>
            <a:normAutofit fontScale="90000"/>
          </a:bodyPr>
          <a:lstStyle/>
          <a:p>
            <a:r>
              <a:rPr lang="en-US" sz="6700" dirty="0">
                <a:latin typeface="Eurostile" panose="020B0704020202050204" pitchFamily="34" charset="0"/>
              </a:rPr>
              <a:t>OUR CRITERIA</a:t>
            </a:r>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a:normAutofit/>
          </a:bodyPr>
          <a:lstStyle/>
          <a:p>
            <a:pPr algn="l"/>
            <a:r>
              <a:rPr lang="en-US" dirty="0"/>
              <a:t>We looked at 145 passed-over artists in addition to 214 inductees (359 total):</a:t>
            </a:r>
          </a:p>
          <a:p>
            <a:pPr algn="l"/>
            <a:endParaRPr lang="en-US" dirty="0"/>
          </a:p>
          <a:p>
            <a:pPr marL="800100" lvl="1" indent="-342900" algn="l">
              <a:buFont typeface="Arial" panose="020B0604020202020204" pitchFamily="34" charset="0"/>
              <a:buChar char="•"/>
            </a:pPr>
            <a:r>
              <a:rPr lang="en-US" dirty="0"/>
              <a:t>Number of hit singles (Billboard Hot 100, US)</a:t>
            </a:r>
          </a:p>
          <a:p>
            <a:pPr marL="800100" lvl="1" indent="-342900" algn="l">
              <a:buFont typeface="Arial" panose="020B0604020202020204" pitchFamily="34" charset="0"/>
              <a:buChar char="•"/>
            </a:pPr>
            <a:r>
              <a:rPr lang="en-US" dirty="0"/>
              <a:t>Total album sales (RIAA certified, US)</a:t>
            </a:r>
          </a:p>
          <a:p>
            <a:pPr marL="800100" lvl="1" indent="-342900" algn="l">
              <a:buFont typeface="Arial" panose="020B0604020202020204" pitchFamily="34" charset="0"/>
              <a:buChar char="•"/>
            </a:pPr>
            <a:r>
              <a:rPr lang="en-US" dirty="0"/>
              <a:t>Average streaming listens per month (Spotify, global)</a:t>
            </a:r>
          </a:p>
          <a:p>
            <a:pPr marL="800100" lvl="1" indent="-342900" algn="l">
              <a:buFont typeface="Arial" panose="020B0604020202020204" pitchFamily="34" charset="0"/>
              <a:buChar char="•"/>
            </a:pPr>
            <a:r>
              <a:rPr lang="en-US" dirty="0"/>
              <a:t>Average album rating, 0-5 stars (All Music Guide/allmusic.com)</a:t>
            </a:r>
          </a:p>
          <a:p>
            <a:pPr marL="800100" lvl="1" indent="-342900" algn="l">
              <a:buFont typeface="Arial" panose="020B0604020202020204" pitchFamily="34" charset="0"/>
              <a:buChar char="•"/>
            </a:pPr>
            <a:r>
              <a:rPr lang="en-US" dirty="0"/>
              <a:t>Influence over other artists (All Music, number of followers listed on artist’s page)</a:t>
            </a:r>
          </a:p>
          <a:p>
            <a:pPr marL="800100" lvl="1" indent="-342900" algn="l">
              <a:buFont typeface="Arial" panose="020B0604020202020204" pitchFamily="34" charset="0"/>
              <a:buChar char="•"/>
            </a:pPr>
            <a:r>
              <a:rPr lang="en-US" dirty="0"/>
              <a:t>Number of albums listed in the Top 500 Albums of All-Time (Rolling Stone magazine)</a:t>
            </a:r>
          </a:p>
          <a:p>
            <a:pPr marL="800100" lvl="1" indent="-342900" algn="l">
              <a:buFont typeface="Arial" panose="020B0604020202020204" pitchFamily="34" charset="0"/>
              <a:buChar char="•"/>
            </a:pPr>
            <a:r>
              <a:rPr lang="en-US" dirty="0"/>
              <a:t>Appearances on the cover of Rolling Stone magazine</a:t>
            </a:r>
          </a:p>
          <a:p>
            <a:pPr lvl="1" algn="l"/>
            <a:endParaRPr lang="en-US" dirty="0"/>
          </a:p>
          <a:p>
            <a:pPr marL="800100" lvl="1"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65526"/>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416864550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5C009-850A-4891-8FAD-D2F9036DE2E9}"/>
              </a:ext>
            </a:extLst>
          </p:cNvPr>
          <p:cNvSpPr>
            <a:spLocks noGrp="1"/>
          </p:cNvSpPr>
          <p:nvPr>
            <p:ph type="ctrTitle"/>
          </p:nvPr>
        </p:nvSpPr>
        <p:spPr>
          <a:xfrm>
            <a:off x="3949361" y="971837"/>
            <a:ext cx="7058025" cy="1655761"/>
          </a:xfrm>
        </p:spPr>
        <p:txBody>
          <a:bodyPr>
            <a:normAutofit fontScale="90000"/>
          </a:bodyPr>
          <a:lstStyle/>
          <a:p>
            <a:br>
              <a:rPr lang="en-US" sz="5300" dirty="0">
                <a:latin typeface="Eurostile" panose="020B0704020202050204" pitchFamily="34" charset="0"/>
              </a:rPr>
            </a:br>
            <a:br>
              <a:rPr lang="en-US" sz="5300" dirty="0">
                <a:latin typeface="Eurostile" panose="020B0704020202050204" pitchFamily="34" charset="0"/>
              </a:rPr>
            </a:br>
            <a:br>
              <a:rPr lang="en-US" sz="5300" dirty="0">
                <a:latin typeface="Eurostile" panose="020B0704020202050204" pitchFamily="34" charset="0"/>
              </a:rPr>
            </a:br>
            <a:br>
              <a:rPr lang="en-US" sz="5300" dirty="0">
                <a:latin typeface="Eurostile" panose="020B0704020202050204" pitchFamily="34" charset="0"/>
              </a:rPr>
            </a:br>
            <a:r>
              <a:rPr lang="en-US" sz="5300" dirty="0">
                <a:latin typeface="Eurostile" panose="020B0704020202050204" pitchFamily="34" charset="0"/>
              </a:rPr>
              <a:t>ALGORITHMS USED TO EXPLORE OUR DATA</a:t>
            </a:r>
            <a:br>
              <a:rPr lang="en-US" dirty="0"/>
            </a:br>
            <a:endParaRPr lang="en-US" dirty="0"/>
          </a:p>
        </p:txBody>
      </p:sp>
      <p:sp>
        <p:nvSpPr>
          <p:cNvPr id="3" name="Subtitle 2">
            <a:extLst>
              <a:ext uri="{FF2B5EF4-FFF2-40B4-BE49-F238E27FC236}">
                <a16:creationId xmlns:a16="http://schemas.microsoft.com/office/drawing/2014/main" id="{9828A2C6-0765-445B-8030-69399EDB59D7}"/>
              </a:ext>
            </a:extLst>
          </p:cNvPr>
          <p:cNvSpPr>
            <a:spLocks noGrp="1"/>
          </p:cNvSpPr>
          <p:nvPr>
            <p:ph type="subTitle" idx="1"/>
          </p:nvPr>
        </p:nvSpPr>
        <p:spPr>
          <a:xfrm>
            <a:off x="905522" y="2774158"/>
            <a:ext cx="10314928" cy="3683792"/>
          </a:xfrm>
        </p:spPr>
        <p:txBody>
          <a:bodyPr>
            <a:normAutofit lnSpcReduction="10000"/>
          </a:bodyPr>
          <a:lstStyle/>
          <a:p>
            <a:pPr marL="342900" indent="-342900">
              <a:buFont typeface="Arial" panose="020B0604020202020204" pitchFamily="34" charset="0"/>
              <a:buChar char="•"/>
            </a:pPr>
            <a:endParaRPr lang="en-US" dirty="0">
              <a:latin typeface="Eurostile" panose="020B0704020202050204" pitchFamily="34" charset="0"/>
            </a:endParaRPr>
          </a:p>
          <a:p>
            <a:pPr marL="342900" indent="-342900">
              <a:buFont typeface="Arial" panose="020B0604020202020204" pitchFamily="34" charset="0"/>
              <a:buChar char="•"/>
            </a:pPr>
            <a:r>
              <a:rPr lang="en-US" sz="4000" dirty="0">
                <a:latin typeface="Eurostile" panose="020B0704020202050204" pitchFamily="34" charset="0"/>
              </a:rPr>
              <a:t>Logistic Regression</a:t>
            </a:r>
          </a:p>
          <a:p>
            <a:pPr marL="342900" indent="-342900">
              <a:buFont typeface="Arial" panose="020B0604020202020204" pitchFamily="34" charset="0"/>
              <a:buChar char="•"/>
            </a:pPr>
            <a:r>
              <a:rPr lang="en-US" sz="4000" dirty="0">
                <a:latin typeface="Eurostile" panose="020B0704020202050204" pitchFamily="34" charset="0"/>
              </a:rPr>
              <a:t>Decision Trees</a:t>
            </a:r>
          </a:p>
          <a:p>
            <a:pPr marL="342900" indent="-342900">
              <a:buFont typeface="Arial" panose="020B0604020202020204" pitchFamily="34" charset="0"/>
              <a:buChar char="•"/>
            </a:pPr>
            <a:r>
              <a:rPr lang="en-US" sz="4000" dirty="0">
                <a:latin typeface="Eurostile" panose="020B0704020202050204" pitchFamily="34" charset="0"/>
              </a:rPr>
              <a:t>Random Forest</a:t>
            </a:r>
          </a:p>
          <a:p>
            <a:pPr marL="342900" indent="-342900">
              <a:buFont typeface="Arial" panose="020B0604020202020204" pitchFamily="34" charset="0"/>
              <a:buChar char="•"/>
            </a:pPr>
            <a:r>
              <a:rPr lang="en-US" sz="4000" dirty="0">
                <a:latin typeface="Eurostile" panose="020B0704020202050204" pitchFamily="34" charset="0"/>
              </a:rPr>
              <a:t>Support Vector Machines </a:t>
            </a:r>
          </a:p>
          <a:p>
            <a:pPr marL="342900" indent="-342900">
              <a:buFont typeface="Arial" panose="020B0604020202020204" pitchFamily="34" charset="0"/>
              <a:buChar char="•"/>
            </a:pPr>
            <a:r>
              <a:rPr lang="en-US" sz="4000" dirty="0">
                <a:latin typeface="Eurostile" panose="020B0704020202050204" pitchFamily="34" charset="0"/>
              </a:rPr>
              <a:t>Naïve Bayes </a:t>
            </a:r>
          </a:p>
          <a:p>
            <a:pPr lvl="1" algn="l"/>
            <a:endParaRPr lang="en-US" dirty="0"/>
          </a:p>
          <a:p>
            <a:pPr marL="800100" lvl="1" indent="-342900" algn="l">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3AA4D6A2-7ABF-440E-9F1F-24D35E34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6" y="65526"/>
            <a:ext cx="3517900" cy="204265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82476194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439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a:extLst>
              <a:ext uri="{FF2B5EF4-FFF2-40B4-BE49-F238E27FC236}">
                <a16:creationId xmlns:a16="http://schemas.microsoft.com/office/drawing/2014/main" id="{17E99718-2246-4422-A684-584DBC22FC03}"/>
              </a:ext>
            </a:extLst>
          </p:cNvPr>
          <p:cNvPicPr>
            <a:picLocks noGrp="1" noChangeAspect="1"/>
          </p:cNvPicPr>
          <p:nvPr>
            <p:ph idx="1"/>
          </p:nvPr>
        </p:nvPicPr>
        <p:blipFill>
          <a:blip r:embed="rId2"/>
          <a:stretch>
            <a:fillRect/>
          </a:stretch>
        </p:blipFill>
        <p:spPr>
          <a:xfrm>
            <a:off x="643467" y="1656927"/>
            <a:ext cx="10905066" cy="3544146"/>
          </a:xfrm>
          <a:prstGeom prst="rect">
            <a:avLst/>
          </a:prstGeom>
        </p:spPr>
      </p:pic>
    </p:spTree>
    <p:extLst>
      <p:ext uri="{BB962C8B-B14F-4D97-AF65-F5344CB8AC3E}">
        <p14:creationId xmlns:p14="http://schemas.microsoft.com/office/powerpoint/2010/main" val="24760131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15">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935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7" name="Content Placeholder 3">
            <a:extLst>
              <a:ext uri="{FF2B5EF4-FFF2-40B4-BE49-F238E27FC236}">
                <a16:creationId xmlns:a16="http://schemas.microsoft.com/office/drawing/2014/main" id="{5C1943A7-02CD-4AD4-84CE-7C21C244DE95}"/>
              </a:ext>
            </a:extLst>
          </p:cNvPr>
          <p:cNvPicPr>
            <a:picLocks noGrp="1" noChangeAspect="1"/>
          </p:cNvPicPr>
          <p:nvPr>
            <p:ph idx="1"/>
          </p:nvPr>
        </p:nvPicPr>
        <p:blipFill>
          <a:blip r:embed="rId2"/>
          <a:stretch>
            <a:fillRect/>
          </a:stretch>
        </p:blipFill>
        <p:spPr>
          <a:xfrm>
            <a:off x="643467" y="1970448"/>
            <a:ext cx="10905066" cy="2917104"/>
          </a:xfrm>
          <a:prstGeom prst="rect">
            <a:avLst/>
          </a:prstGeom>
        </p:spPr>
      </p:pic>
    </p:spTree>
    <p:extLst>
      <p:ext uri="{BB962C8B-B14F-4D97-AF65-F5344CB8AC3E}">
        <p14:creationId xmlns:p14="http://schemas.microsoft.com/office/powerpoint/2010/main" val="50383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F38DCD5-13FF-4FA6-9394-89823F82C021}"/>
              </a:ext>
            </a:extLst>
          </p:cNvPr>
          <p:cNvSpPr/>
          <p:nvPr/>
        </p:nvSpPr>
        <p:spPr>
          <a:xfrm>
            <a:off x="323557" y="844062"/>
            <a:ext cx="8820443" cy="5632311"/>
          </a:xfrm>
          <a:prstGeom prst="rect">
            <a:avLst/>
          </a:prstGeom>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 Importing the libraries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import numpy as np</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import matplotlib.pyplot as plt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import pandas as pd</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 Importing the dataset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dataset = pd.read_csv(‘Example.csv')</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X = dataset.iloc[:, [specific column indexes here]].values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y = dataset.iloc[:, specific column index here].values</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 Splitting the dataset into the Training set and Test set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from sklearn.cross_validation import train_test_split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X_train, X_test, y_train, y_test = train_test_split(X, y, test_size = 0.30, random_state = 0)</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 Feature Scaling</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from sklearn.preprocessing import StandardScaler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sc = StandardScaler()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X_train = sc.fit_transform(X_train)</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X_test = sc.transform(X_test)</a:t>
            </a:r>
          </a:p>
        </p:txBody>
      </p:sp>
      <p:sp>
        <p:nvSpPr>
          <p:cNvPr id="3" name="TextBox 2">
            <a:extLst>
              <a:ext uri="{FF2B5EF4-FFF2-40B4-BE49-F238E27FC236}">
                <a16:creationId xmlns:a16="http://schemas.microsoft.com/office/drawing/2014/main" id="{44A0F769-D970-486E-B8E6-A0D7C69D686A}"/>
              </a:ext>
            </a:extLst>
          </p:cNvPr>
          <p:cNvSpPr txBox="1"/>
          <p:nvPr/>
        </p:nvSpPr>
        <p:spPr>
          <a:xfrm>
            <a:off x="422030" y="0"/>
            <a:ext cx="7877907" cy="58477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Eurostile" panose="020B0704020202050204" pitchFamily="34" charset="0"/>
                <a:ea typeface="+mn-ea"/>
                <a:cs typeface="+mn-cs"/>
              </a:rPr>
              <a:t>Code Template: </a:t>
            </a:r>
          </a:p>
        </p:txBody>
      </p:sp>
    </p:spTree>
    <p:extLst>
      <p:ext uri="{BB962C8B-B14F-4D97-AF65-F5344CB8AC3E}">
        <p14:creationId xmlns:p14="http://schemas.microsoft.com/office/powerpoint/2010/main" val="12192299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547</TotalTime>
  <Words>788</Words>
  <Application>Microsoft Office PowerPoint</Application>
  <PresentationFormat>Widescreen</PresentationFormat>
  <Paragraphs>175</Paragraphs>
  <Slides>27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Eurostile</vt:lpstr>
      <vt:lpstr>Office Theme</vt:lpstr>
      <vt:lpstr>PREDICTING THE ROCK AND ROLL HALL OF FAME  Grayson Bates, Michael Borenstein and Andrew Malanowski </vt:lpstr>
      <vt:lpstr>HALL OF FAME? </vt:lpstr>
      <vt:lpstr>BACKGROUND </vt:lpstr>
      <vt:lpstr>THE “CRITERIA” </vt:lpstr>
      <vt:lpstr>OUR CRITERIA </vt:lpstr>
      <vt:lpstr>    ALGORITHMS USED TO EXPLORE OUR DATA </vt:lpstr>
      <vt:lpstr>PowerPoint Presentation</vt:lpstr>
      <vt:lpstr>PowerPoint Presentation</vt:lpstr>
      <vt:lpstr>PowerPoint Presentation</vt:lpstr>
      <vt:lpstr>Support Vector Machines </vt:lpstr>
      <vt:lpstr>Logistic Regression     </vt:lpstr>
      <vt:lpstr>Naive Bayes </vt:lpstr>
      <vt:lpstr> </vt:lpstr>
      <vt:lpstr> </vt:lpstr>
      <vt:lpstr> </vt:lpstr>
      <vt:lpstr> </vt:lpstr>
      <vt:lpstr> </vt:lpstr>
      <vt:lpstr> </vt:lpstr>
      <vt:lpstr> </vt:lpstr>
      <vt:lpstr> </vt:lpstr>
      <vt:lpstr> </vt:lpstr>
      <vt:lpstr> </vt:lpstr>
      <vt:lpstr>2019 NOMINEES </vt:lpstr>
      <vt:lpstr>2019 PREDICTIONS </vt:lpstr>
      <vt:lpstr>CLASS OF 2044? </vt:lpstr>
      <vt:lpstr>2044 PREDICTIONS </vt:lpstr>
      <vt:lpstr>THANK YOU!    GOOD NIGHT!!!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RockHall</dc:title>
  <dc:creator>Michael Borenstein</dc:creator>
  <cp:lastModifiedBy>Michael Borenstein</cp:lastModifiedBy>
  <cp:revision>30</cp:revision>
  <dcterms:created xsi:type="dcterms:W3CDTF">2018-10-25T21:34:08Z</dcterms:created>
  <dcterms:modified xsi:type="dcterms:W3CDTF">2018-10-27T13:22:51Z</dcterms:modified>
</cp:coreProperties>
</file>

<file path=docProps/thumbnail.jpeg>
</file>